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sldIdLst>
    <p:sldId id="256" r:id="rId2"/>
    <p:sldId id="258" r:id="rId3"/>
    <p:sldId id="264" r:id="rId4"/>
    <p:sldId id="299" r:id="rId5"/>
    <p:sldId id="300" r:id="rId6"/>
    <p:sldId id="295" r:id="rId7"/>
    <p:sldId id="296" r:id="rId8"/>
    <p:sldId id="289" r:id="rId9"/>
    <p:sldId id="290" r:id="rId10"/>
    <p:sldId id="291" r:id="rId11"/>
    <p:sldId id="265" r:id="rId12"/>
    <p:sldId id="266" r:id="rId13"/>
    <p:sldId id="268" r:id="rId14"/>
    <p:sldId id="285" r:id="rId15"/>
    <p:sldId id="297" r:id="rId16"/>
    <p:sldId id="298" r:id="rId17"/>
    <p:sldId id="284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49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24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69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0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61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79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45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54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71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2720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40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60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041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2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8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4F9C7-D0D0-4C4D-9105-E6D997F0A0E0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D14984C-F10C-4835-A946-2556DA745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4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ogin.consultant.ru/link/?req=doc&amp;base=LAW&amp;n=462959&amp;dst=100066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login.consultant.ru/link/?req=doc&amp;base=LAW&amp;n=422220&amp;dst=100062" TargetMode="External"/><Relationship Id="rId7" Type="http://schemas.openxmlformats.org/officeDocument/2006/relationships/hyperlink" Target="https://login.consultant.ru/link/?req=doc&amp;base=LAW&amp;n=422220&amp;dst=100063" TargetMode="External"/><Relationship Id="rId12" Type="http://schemas.openxmlformats.org/officeDocument/2006/relationships/hyperlink" Target="https://login.consultant.ru/link/?req=doc&amp;base=LAW&amp;n=422220&amp;dst=100067" TargetMode="External"/><Relationship Id="rId2" Type="http://schemas.openxmlformats.org/officeDocument/2006/relationships/hyperlink" Target="https://login.consultant.ru/link/?req=doc&amp;base=LAW&amp;n=386886&amp;dst=100036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ogin.consultant.ru/link/?req=doc&amp;base=LAW&amp;n=462959&amp;dst=100064" TargetMode="External"/><Relationship Id="rId11" Type="http://schemas.openxmlformats.org/officeDocument/2006/relationships/hyperlink" Target="https://login.consultant.ru/link/?req=doc&amp;base=LAW&amp;n=422220&amp;dst=100065" TargetMode="External"/><Relationship Id="rId5" Type="http://schemas.openxmlformats.org/officeDocument/2006/relationships/hyperlink" Target="https://login.consultant.ru/link/?req=doc&amp;base=LAW&amp;n=453198&amp;dst=100019" TargetMode="External"/><Relationship Id="rId10" Type="http://schemas.openxmlformats.org/officeDocument/2006/relationships/hyperlink" Target="https://login.consultant.ru/link/?req=doc&amp;base=LAW&amp;n=389301&amp;dst=100562" TargetMode="External"/><Relationship Id="rId4" Type="http://schemas.openxmlformats.org/officeDocument/2006/relationships/hyperlink" Target="https://login.consultant.ru/link/?req=doc&amp;base=LAW&amp;n=462959&amp;dst=100060" TargetMode="External"/><Relationship Id="rId9" Type="http://schemas.openxmlformats.org/officeDocument/2006/relationships/hyperlink" Target="https://login.consultant.ru/link/?req=doc&amp;base=LAW&amp;n=422220&amp;dst=100064" TargetMode="Externa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64871&amp;dst=100047" TargetMode="External"/><Relationship Id="rId2" Type="http://schemas.openxmlformats.org/officeDocument/2006/relationships/hyperlink" Target="https://login.consultant.ru/link/?req=doc&amp;base=LAW&amp;n=462959&amp;dst=100068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login.consultant.ru/link/?req=doc&amp;base=LAW&amp;n=377265&amp;dst=1000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consultant.ru/link/?req=doc&amp;base=LAW&amp;n=68563&amp;dst=100835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consultant.ru/link/?req=doc&amp;base=LAW&amp;n=68563&amp;dst=100835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consultant.ru/link/?req=doc&amp;base=LAW&amp;n=472841&amp;dst=2441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consultant.ru/link/?req=doc&amp;base=LAW&amp;n=472841&amp;dst=100969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consultant.ru/link/?req=doc&amp;base=LAW&amp;n=472841&amp;dst=100969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54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4362230" y="740242"/>
            <a:ext cx="7916779" cy="40011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</a:rPr>
              <a:t> </a:t>
            </a:r>
            <a: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</a:rPr>
              <a:t>АДВОКАТСКАЯ ДЕЯТЕЛЬНОСТЬ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911" y="2161852"/>
            <a:ext cx="10041564" cy="44012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ru-RU" sz="28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ru-RU" sz="2800" b="1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endParaRPr lang="ru-RU" sz="2800" b="1" spc="5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mbria" panose="02040503050406030204" pitchFamily="18" charset="0"/>
            </a:endParaRPr>
          </a:p>
          <a:p>
            <a:pPr algn="ctr"/>
            <a:r>
              <a:rPr lang="ru-RU" sz="2800" b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УПРАВЛЕНИЕ НАЛОГАМИ </a:t>
            </a:r>
          </a:p>
          <a:p>
            <a:pPr algn="ctr"/>
            <a:r>
              <a:rPr lang="ru-RU" sz="2800" b="1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                 </a:t>
            </a:r>
            <a:r>
              <a:rPr lang="ru-RU" sz="2400" b="1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</a:t>
            </a:r>
            <a:r>
              <a:rPr lang="ru-RU" sz="2800" b="1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                                               НАЛОГОВЫМИ РИСКАМИ</a:t>
            </a:r>
          </a:p>
          <a:p>
            <a:pPr algn="ctr"/>
            <a:r>
              <a:rPr lang="ru-RU" sz="2800" b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                  </a:t>
            </a:r>
          </a:p>
          <a:p>
            <a:pPr algn="ctr"/>
            <a:endParaRPr lang="ru-RU" sz="2800" b="1" dirty="0">
              <a:ln w="22225">
                <a:solidFill>
                  <a:schemeClr val="bg1">
                    <a:lumMod val="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endParaRPr lang="ru-RU" sz="2800" b="1" dirty="0">
              <a:ln w="22225">
                <a:solidFill>
                  <a:schemeClr val="bg1">
                    <a:lumMod val="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2800" b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                        </a:t>
            </a:r>
            <a:r>
              <a:rPr lang="ru-RU" sz="2800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некоторые аспекты</a:t>
            </a:r>
            <a:r>
              <a:rPr lang="ru-RU" sz="2800" b="1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ru-RU" sz="2800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часть № 2</a:t>
            </a:r>
            <a:r>
              <a:rPr lang="en-US" sz="2800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US" sz="2800" b="1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                    </a:t>
            </a:r>
            <a:r>
              <a:rPr lang="en-US" sz="2800" b="1" i="1" dirty="0" err="1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Abundans</a:t>
            </a:r>
            <a:r>
              <a:rPr lang="en-US" sz="2800" b="1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800" b="1" i="1" dirty="0" err="1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cautela</a:t>
            </a:r>
            <a:r>
              <a:rPr lang="en-US" sz="2800" b="1" i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 non </a:t>
            </a:r>
            <a:r>
              <a:rPr lang="en-US" sz="2800" b="1" i="1" dirty="0" err="1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</a:rPr>
              <a:t>nocet</a:t>
            </a:r>
            <a:endParaRPr lang="en-US" sz="2800" b="1" i="1" dirty="0" smtClean="0">
              <a:ln w="22225">
                <a:solidFill>
                  <a:schemeClr val="bg1">
                    <a:lumMod val="10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2800" b="1" dirty="0" smtClean="0">
                <a:ln w="22225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endParaRPr lang="ru-RU" sz="2800" b="1" dirty="0">
              <a:ln w="22225">
                <a:solidFill>
                  <a:schemeClr val="bg1">
                    <a:lumMod val="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6410325" y="1140352"/>
            <a:ext cx="4695213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-1" y="6488668"/>
            <a:ext cx="12192001" cy="369332"/>
          </a:xfrm>
          <a:prstGeom prst="rect">
            <a:avLst/>
          </a:prstGeom>
          <a:gradFill flip="none" rotWithShape="1">
            <a:gsLst>
              <a:gs pos="60000">
                <a:schemeClr val="accent1">
                  <a:tint val="64000"/>
                  <a:lumMod val="118000"/>
                </a:schemeClr>
              </a:gs>
              <a:gs pos="73000">
                <a:schemeClr val="accent1">
                  <a:tint val="92000"/>
                  <a:alpha val="100000"/>
                  <a:lumMod val="1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АВТОР: 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Адвокат</a:t>
            </a:r>
            <a:r>
              <a:rPr lang="en-US" b="1" i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Инна Владимировна Чванина</a:t>
            </a:r>
            <a:endParaRPr lang="ru-RU" b="1" i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5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ая выноска 2"/>
          <p:cNvSpPr/>
          <p:nvPr/>
        </p:nvSpPr>
        <p:spPr>
          <a:xfrm>
            <a:off x="497306" y="1690919"/>
            <a:ext cx="11197388" cy="1160039"/>
          </a:xfrm>
          <a:prstGeom prst="wedgeRectCallout">
            <a:avLst>
              <a:gd name="adj1" fmla="val -28176"/>
              <a:gd name="adj2" fmla="val 74267"/>
            </a:avLst>
          </a:prstGeom>
          <a:noFill/>
          <a:ln w="28575">
            <a:solidFill>
              <a:schemeClr val="bg1">
                <a:lumMod val="1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0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 сути, это налоговое 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планирование, т.е. деятельность </a:t>
            </a:r>
            <a:r>
              <a:rPr lang="ru-RU" sz="20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адвоката в 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целях: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недопущения излишней уплаты (переплаты)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налогов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получения </a:t>
            </a:r>
            <a:r>
              <a:rPr lang="ru-RU" sz="20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обоснованной налоговой 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выгоды); предупреждения налоговых рисков, в </a:t>
            </a:r>
            <a:r>
              <a:rPr lang="ru-RU" sz="20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т.ч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для исключения </a:t>
            </a:r>
            <a:r>
              <a:rPr lang="ru-RU" sz="20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возможности привлечения к налоговой </a:t>
            </a:r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ответственности.</a:t>
            </a:r>
            <a:endParaRPr lang="ru-RU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97306" y="3401524"/>
            <a:ext cx="11197389" cy="2682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Включает в себя несколько взаимосвязанных блоков (этапов):</a:t>
            </a:r>
          </a:p>
          <a:p>
            <a:pPr lvl="1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выбор формы адвокатского образования для осуществления адвокатской деятельности;</a:t>
            </a:r>
          </a:p>
          <a:p>
            <a:pPr lvl="1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формирование оптимального  документооборота:</a:t>
            </a:r>
          </a:p>
          <a:p>
            <a:pPr lvl="2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ru-RU" sz="1600" i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о отношениям с доверителем (включая схему работы с  доверителем), </a:t>
            </a:r>
          </a:p>
          <a:p>
            <a:pPr lvl="2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внутри адвокатского образования;</a:t>
            </a:r>
          </a:p>
          <a:p>
            <a:pPr lvl="2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ru-RU" sz="1600" b="1" i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</a:t>
            </a:r>
            <a:r>
              <a:rPr lang="ru-RU" sz="1600" b="1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налоговым органом (в </a:t>
            </a:r>
            <a:r>
              <a:rPr lang="ru-RU" sz="1600" b="1" i="1" dirty="0" err="1" smtClean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т.ч</a:t>
            </a:r>
            <a:r>
              <a:rPr lang="ru-RU" sz="1600" b="1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u-RU" sz="1600" b="1" i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ru-RU" sz="1600" b="1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целях ведения учета и формирования отчетности);</a:t>
            </a:r>
            <a:endParaRPr kumimoji="0" lang="ru-RU" sz="16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документальное и обоснованное применение налоговой выгоды* (в виде профессиональных и иных вычетов по НДФЛ,</a:t>
            </a:r>
            <a:r>
              <a:rPr kumimoji="0" lang="ru-RU" sz="1800" b="0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уменьшения налоговой базы, право на возврат/зачет налога).</a:t>
            </a:r>
          </a:p>
          <a:p>
            <a:pPr marL="457200" lvl="1" indent="0">
              <a:spcBef>
                <a:spcPts val="1000"/>
              </a:spcBef>
              <a:buClr>
                <a:srgbClr val="00B050"/>
              </a:buClr>
              <a:buNone/>
            </a:pPr>
            <a:r>
              <a:rPr lang="ru-RU" sz="1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Деятельность </a:t>
            </a:r>
            <a:r>
              <a:rPr lang="ru-RU" sz="1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 налоговому планированию не противоречит Конституции РФ (Определение КС РФ от 07.11.2008 № 1049-О-О; от 13.10.2009 № 1332-О-О)</a:t>
            </a:r>
          </a:p>
          <a:p>
            <a:pPr lvl="1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6209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9669" y="1229710"/>
            <a:ext cx="11472938" cy="5678478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Налоговый 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риск 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–  вероятность </a:t>
            </a: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наступления 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неблагоприятного результата для налогоплательщика – адвоката.  Последствия</a:t>
            </a: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доначисления налогов, пени, штрафов, привлечение к ответственности (налоговой, административной, 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уголовной). </a:t>
            </a:r>
            <a:endParaRPr lang="ru-RU" sz="16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Основные налоговые риски в деятельности адвоката могут возникнуть:</a:t>
            </a:r>
            <a:endParaRPr lang="en-US" sz="16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вследствие выбора схемы построения работы (взаимоотношения с доверителем);</a:t>
            </a:r>
          </a:p>
          <a:p>
            <a:pPr marL="742950" lvl="1" indent="-285750" algn="just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вследствие неправильного/некорректного оформления первичных учетных документов - ПУД (при взаимоотношениях с доверителем, при взаимоотношениях с адвокатским </a:t>
            </a: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образованием; при неправильном/некорректном ведении учета и отчетности и др. – с налоговым органом);</a:t>
            </a:r>
            <a:endParaRPr lang="ru-RU" sz="1600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defRPr/>
            </a:pPr>
            <a:r>
              <a:rPr lang="ru-RU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 </a:t>
            </a: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Налоговые </a:t>
            </a: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риски выявляются в основном налоговым органом при проведении проверок, а также при проведении иных мероприятий налогового контроля  (истребовании документов и т.д</a:t>
            </a: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.). </a:t>
            </a:r>
          </a:p>
          <a:p>
            <a:pPr algn="just">
              <a:buClr>
                <a:srgbClr val="C00000"/>
              </a:buClr>
              <a:defRPr/>
            </a:pP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Адвокат может управлять налоговыми рисками: предотвращать, выявлять и минимизировать/исключать негативные последствия.</a:t>
            </a:r>
            <a:endParaRPr lang="en-US" sz="1600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Основные принципы управления налогами и налоговыми рисками:</a:t>
            </a:r>
          </a:p>
          <a:p>
            <a:pPr marL="742950" lvl="1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Адвокат </a:t>
            </a: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соблюдает требования налогового законодательства во всех аспектах. </a:t>
            </a:r>
          </a:p>
          <a:p>
            <a:pPr algn="just">
              <a:buClr>
                <a:srgbClr val="FF0000"/>
              </a:buClr>
            </a:pP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           Все </a:t>
            </a: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позиции, принятые в налоговой отчетности, должны быть обоснованы с точки зрения </a:t>
            </a: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</a:t>
            </a:r>
          </a:p>
          <a:p>
            <a:pPr algn="just">
              <a:buClr>
                <a:srgbClr val="FF0000"/>
              </a:buClr>
            </a:pP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          законодательства</a:t>
            </a: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;</a:t>
            </a:r>
          </a:p>
          <a:p>
            <a:pPr marL="742950" lvl="1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Любая совершаемая Адвокатом операция должна иметь деловую (профессиональную) цель. Адвокат не осуществляет операций, имеющих исключительно налоговые цели;</a:t>
            </a:r>
          </a:p>
          <a:p>
            <a:pPr marL="742950" lvl="1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6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Адвокат занимает осмотрительную позицию в отношении расчета и начисления налогов. В то же время, в случае необходимости, Адвокат твердо отстаивает свои налоговые позиции и защищает свои законные права и интересы в предусмотренном законодательством порядке.</a:t>
            </a:r>
          </a:p>
          <a:p>
            <a:pPr>
              <a:buClr>
                <a:srgbClr val="FF0000"/>
              </a:buClr>
            </a:pPr>
            <a:endParaRPr lang="ru-RU" b="1" i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6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9669" y="1229710"/>
            <a:ext cx="11472938" cy="581697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ОСНОВНЫЕ ПРАВА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НАЛОГОПЛАТЕЛЬЩИКОВ (в </a:t>
            </a:r>
            <a:r>
              <a:rPr lang="ru-RU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т.ч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АДВОКАТОВ-НАЛОГОПЛАТЕЛЬЩИКОВ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(ст. 21 НК РФ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))</a:t>
            </a:r>
            <a:endParaRPr lang="ru-RU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</a:pPr>
            <a:endParaRPr lang="ru-RU" sz="12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получать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 месту своего учета от налоговых органов бесплатную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информацию о налогах  и др.; </a:t>
            </a: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2) получать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от Министерства финансов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РФ письменные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разъяснения по вопросам применения законодательства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РФ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 налогах и сборах,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3) использовать налоговые льготы при наличии оснований и в порядке, установленном законодательством о налогах и сборах;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4) получать отсрочку, рассрочку или инвестиционный налоговый кредит в порядке и на условиях, установленных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НК РФ;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5) на своевременный возврат денежных средств в размере, не превышающем положительное сальдо единого налогового счета налогоплательщика, в порядке, предусмотренном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НК РФ,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или зачет указанных денежных средств в счет исполнения обязанности другого лица по уплате налогов, сборов, страховых взносов, пеней, штрафов, процентов, в счет исполнения предстоящей обязанности по уплате конкретного налога (сбора, страхового взноса)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и т.д.;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5.1) на осуществление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сверки принадлежности сумм денежных средств, перечисленных и/или признаваемых в качестве ЕНП .. получение акта сверки;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5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5.2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 на основании представленного в налоговый орган запроса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получать справки о наличии сальдо ЕНП  и др.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6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6) представлять свои интересы в отношениях, регулируемых законодательством о налогах и сборах, лично либо через своего представителя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7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7) представлять налоговым органам и их должностным лицам пояснения по исчислению и уплате налогов, а также по актам проведенных налоговых проверок;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8) присутствовать при проведении выездной налоговой проверки;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9) получать копии акта налоговой проверки и решений налоговых органов, а также налоговые уведомления и требования об уплате задолженности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8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10) требовать от должностных лиц налоговых органов и иных уполномоченных органов соблюдения законодательства о налогах и сборах при совершении ими действий в отношении налогоплательщиков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9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11) не выполнять неправомерные акты и требования налоговых органов, иных уполномоченных органов и их должностных лиц, не соответствующие настоящему Кодексу или иным федеральным законам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1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12) обжаловать в установленном порядке акты налоговых органов, иных уполномоченных органов и действия (бездействие) их должностных лиц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1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13) на соблюдение и сохранение налоговой тайны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11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14) на возмещение в полном объеме убытков, причиненных незаконными актами налоговых органов или незаконными действиями (бездействием) их должностных лиц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  <a:hlinkClick r:id="rId12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15) на участие в процессе рассмотрения материалов налоговой проверки или иных актов налоговых органов в случаях, предусмотренных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НК РФ и др..</a:t>
            </a:r>
          </a:p>
          <a:p>
            <a:r>
              <a:rPr lang="ru-RU" dirty="0"/>
              <a:t>Налогоплательщикам </a:t>
            </a:r>
            <a:r>
              <a:rPr lang="ru-RU" dirty="0" smtClean="0"/>
              <a:t>гарантируется административная и судебная защита их прав и законных интересов (ст. 22 НК РФ).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</a:pPr>
            <a:endParaRPr lang="ru-RU" sz="1200" i="1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ru-RU" b="1" i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932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9669" y="1229710"/>
            <a:ext cx="11472938" cy="477053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ОСНОВНЫЕ ОБЯЗАННОСТИ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НАЛОГОПЛАТЕЛЬЩИКОВ (в </a:t>
            </a:r>
            <a:r>
              <a:rPr lang="ru-RU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т.ч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АДВОКАТОВ-НАЛОГОПЛАТЕЛЬЩИКОВ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(ст. 23 НК РФ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))</a:t>
            </a:r>
            <a:endParaRPr lang="ru-RU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</a:pPr>
            <a:endParaRPr lang="ru-RU" sz="1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1) уплачивать законно установленные налоги;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вести в установленном порядке учет своих доходов (расходов) и объектов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налогообложения;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Представлять в налоговый орган по месту учета налоговые декларации (расчеты), уведомления об исчисленных суммах налогов, авансовых платежей по налогам, страховым взносам, уплаченным в качестве ЕНП;  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5) представлять в налоговый орган по месту жительства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адвоката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учредившего адвокатский кабинет, по запросу налогового органа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книгу учета доходов и расходов и хозяйственных операций;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представлять в налоговые органы и их должностным лицам в случаях и в порядке, которые предусмотрены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НК РФ,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документы, необходимые для исчисления и уплаты налогов;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7) выполнять законные требования налогового органа об устранении выявленных нарушений законодательства о налогах и сборах, а также не препятствовать законной деятельности должностных лиц налоговых органов при исполнении ими своих служебных обязанностей;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8) в течение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лет обеспечивать сохранность данных бухгалтерского и налогового учета и других документов, необходимых для исчисления и уплаты налогов, в том числе документов, подтверждающих получение доходов, осуществление расходов (для организаций и индивидуальных предпринимателей), а также уплату (удержание) налогов, если иное не предусмотрено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НК РФ;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9) нести иные обязанности, предусмотренные законодательством о налогах и сборах.</a:t>
            </a:r>
          </a:p>
          <a:p>
            <a:pPr algn="just">
              <a:buClr>
                <a:srgbClr val="FF0000"/>
              </a:buClr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</a:pPr>
            <a:endParaRPr lang="ru-RU" sz="1200" i="1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ru-RU" b="1" i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6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577" y="1261241"/>
            <a:ext cx="11196193" cy="7986802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НАЛОГОВЫЙ КОНТРОЛЬ НАЛОГООБЛОЖЕНИЯ АДВОКАТСКОЙ ДЕЯТЕЛЬНОСТИ: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sz="1600" i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6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ПРЕДУСМОТРЕННЫЙ </a:t>
            </a:r>
            <a:r>
              <a:rPr lang="ru-RU" sz="16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НАЛОГОВЫМ ЗАКОНОДАТЕЛЬСТВОМ: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- КАМЕРАЛЬНАЯ НАЛОГОВАЯ ПРОВЕРКА ДЕКЛАРАЦИИ/РАСЧЕТА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ВЫЕЗДНАЯ НАЛОГОВАЯ ПРОВЕРКА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6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НЕ ПРЕДУСМОТРЕННЫЙ НАЛОГОВЫМ ЗАКОНОДАТЕЛЬСТВОМ: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ТАК НАЗЫВАЕМЫЙ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ПРЕДПРОВЕРОЧНЫЙ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АНАЛИЗ</a:t>
            </a:r>
            <a:endParaRPr lang="ru-RU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МЕРОПРИЯТИЯ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НАЛОГОВОГО КОНТРОЛЯ:</a:t>
            </a:r>
            <a:endParaRPr lang="ru-RU" sz="1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- Истребование  у налогоплательщика пояснений (ст. 88 НК РФ), документов и информации в рамках проверок у налогоплательщика и/или третьих лиц (ст. 93, ст. 93.1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Истребование документов у налогоплательщика или у третьих лиц вне рамок налоговых проверок (п.2 ст. 93.1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Вызов в налоговый орган для дачи пояснений 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Выемка документов и предметов (п.14 ст. 89, ст. 94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Осмотр документов, предметов, территорий (п.13 ст. 89, ст. 92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Допрос свидетелей (ст. 90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Привлечение специалиста (ст. 96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Проведение экспертизы (ст. 95 НК РФ)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endParaRPr lang="ru-RU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b="1" dirty="0" smtClean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schemeClr val="bg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9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577" y="1261241"/>
            <a:ext cx="11196193" cy="726352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ИСТРЕБОВАНИЕ ДОКУМЕНТОВ И ИНФОРМАЦИИ У АДВОКАТА (АДВОКАТСКОГО ОБРАЗОВАНИЯ)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В Определении КС РФ от 06.07.2000 № 128-О, а также в Определении КС РФ от 06.03.2008 № 449-О-П указано, что пп.6 п.1 ст. 23, п.1 ст. 93 НК РФ, не могут рассматриваться как возлагающие на адвокатов и адвокатские образования обязанность представлять налоговому органу любые документы, содержащие сведения </a:t>
            </a: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о доверителях.</a:t>
            </a:r>
            <a:endParaRPr lang="ru-RU" sz="1400" b="1" dirty="0" smtClean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Вместе с тем, освобождение адвокатов от обязанности представлять соответствующие сведения и документы не соответствовало бы целям налогообложения.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Налоговый орган вправе требовать от них сведения, которые необходимы для оценки налоговых последствий сделок, заключаемых с </a:t>
            </a: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доверителями</a:t>
            </a: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 smtClean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Однако налоговый орган не вправе требовать представления сведений, которые связаны с содержанием оказываемой адвокатом адвокатской помощи и могут быть использованы против его </a:t>
            </a: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доверителя. </a:t>
            </a:r>
            <a:endParaRPr lang="ru-RU" sz="1400" b="1" dirty="0" smtClean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Arial" panose="020B0604020202020204" pitchFamily="34" charset="0"/>
                <a:cs typeface="Arial" panose="020B0604020202020204" pitchFamily="34" charset="0"/>
              </a:rPr>
              <a:t>Именно поэтому установлено правило п.4 ст. 82 НК РФ (АДВОКАТСКАЯ ТАЙНА).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 предмету (содержанию) адвокатской тайны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относятся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*: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факт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обращения к адвокату, включая имена и названия доверителей;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все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доказательства и документы, собранные адвокатом в ходе подготовки к делу;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сведения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полученные адвокатом от доверителей, и документы, если они входят в производство по делу;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информация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 доверителе, ставшая известной адвокату в процессе оказания юридической помощи;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содержание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правовых советов, данных непосредственно доверителю или ему предназначенных;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адвокатское производство по делу;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условия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соглашения об оказании юридической помощи, включая денежные расчеты между адвокатом и доверителем;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любые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другие сведения, связанные с оказанием адвокатом юридической помощи.</a:t>
            </a:r>
          </a:p>
          <a:p>
            <a:r>
              <a:rPr lang="ru-RU" dirty="0" smtClean="0"/>
              <a:t>*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Рекомендации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Федеральной палаты адвокатов по обеспечению адвокатской тайны и гарантий независимости адвоката при осуществлении адвокатами профессиональной деятельности, утв. решением Совета ФПА РФ от 30 ноября 2009 г. (протокол № 3) (с доп. от 28 сентября 2016 г. (протокол № 7), от 5 октября 2017 г. (протокол № 5).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b="1" dirty="0" smtClean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schemeClr val="bg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1119619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КАМЕРАЛЬНАЯ НАЛОГОВАЯ ПРОВЕРКА (КНП)</a:t>
            </a:r>
          </a:p>
          <a:p>
            <a:pPr algn="just"/>
            <a:endParaRPr lang="en-US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88 НК РФ: проверка проводится на основе налоговой декларации и иных имеющихся у налогового органа документов по своему месту нахождения.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Декларации проверяются обычно автоматизированной системой по контрольным соотношениям (сопоставимость данных по строкам декларации и/или соответствие данных закрепленных показателей (например, МРОТ и др.), сопоставимость с другими данными отчетности налогоплательщика и/или его контрагентов).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Если обнаруживаются расхождения, то инспектор вправе провести мероприятия налогового контроля: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Истребование пояснений в письменном виде, возможен вызов в налоговый орган (п.3,6,8.8 ст. 88, ст.31 НК РФ)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т.н. «встречные» проверки – запрос у контрагентов налогоплательщика документов и информации (ст. 93.1 НК РФ)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Допрос свидетелей (ст. 90 НК РФ)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Назначение экспертизы (ст. 95 НК РФ)</a:t>
            </a:r>
          </a:p>
          <a:p>
            <a:pPr algn="just"/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проверки: 3 месяца со дня подачи декларации (п. 2 ст. 88 НК РФ).</a:t>
            </a:r>
          </a:p>
          <a:p>
            <a:pPr algn="just"/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выявлены нарушения, составляется Акт налоговой проверки в течение 10 рабочих дней после ее окончания.   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577" y="1261241"/>
            <a:ext cx="11196193" cy="654025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ИСТРЕБОВАНИЕ ДОКУМЕНТОВ И ИНФОРМАЦИИ ПРИ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КНП (ст. 88, ст. 93 НК РФ)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Должностное лицо, проводящее проверку, вправе истребовать у проверяемого лица необходимые для проверки сведения.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Условия:</a:t>
            </a:r>
            <a:endParaRPr lang="ru-RU" sz="1400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декларации выявлены ошибки*;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ыявлены противоречия* между сведениями, содержащимися в декларации;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выявлены противоречия* между декларацией и представленными вместе с ней документами;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ыявлено несоответствие* между данными декларации с другими данными, имеющимися в налоговом органе.</a:t>
            </a:r>
          </a:p>
          <a:p>
            <a:pPr marL="171450" indent="-171450" algn="just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Даже если не приводят к занижению платежа в бюджет. </a:t>
            </a:r>
          </a:p>
          <a:p>
            <a:pPr marL="171450" indent="-171450" algn="just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Цель – выяснение причин ошибок, несоответствий,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противоречий в декларации,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противном случае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требование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незаконно. </a:t>
            </a:r>
            <a:endParaRPr lang="ru-RU" sz="12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Налоговый орган вправе требовать: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исьменные пояснения;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точненную налоговую декларацию; Если будет сдана УНД 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окончания проверки, то начнется новая проверка этой УНД.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 адвоката, учредившего кабинет, по месту жительства, - книгу доходов и расходов и хозяйственных операций (</a:t>
            </a:r>
            <a:r>
              <a:rPr lang="ru-RU" sz="1400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пп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5 п.1 ст. 23 НК РФ, Письмо ФНС от 16.07.2013 № АС-4-2/12705).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Налоговый орган не вправе требовать: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Документы и информацию, пояснения, не связанные с декларацией;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Представления сведений, которые связаны с содержанием оказываемой адвокатом помощи и могут быть использованы против его Доверителя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адвокатская тайна – ст. 8 Закона № 63-ФЗ от 31.05.2002)</a:t>
            </a: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107" y="308567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897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577" y="1261241"/>
            <a:ext cx="11196193" cy="6940361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ИСТРЕБОВАНИЕ ДОКУМЕНТОВ И ИНФОРМАЦИИ ПРИ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КНП (ст. 88, ст. 93 НК РФ)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 ответа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10 рабочих дней со дня получения требования: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Лично под расписку – в день получения; по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почте – на 6 рабочий день; в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личном кабинете налогоплательщика (ЛКН)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в день, следующий за днем размещения в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ЛКН.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Можно 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продлить срок ответа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требование: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позже следующего дня после получения требования отправить в налоговый орган уведомление (ходатайство) о невозможности представления документов по форме, утв. Приказом ФНС РФ от 24.04.2019 № ММВ-7-2/20, где указать: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причину невозможности и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срок, до которого налогоплательщик может представить документы.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ПРИМЕР. 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требовании содержатся документы и сведения, охраняемые адвокатской тайной, а адвокат считает необходимым  их предоставить в налоговый орган, в связи с чем он должен предварительно получить согласие своего доверителя (п.3 ст. 6 КПЭА);  а также планирует обратиться в Совет адвокатской палаты субъекта РФ за разъяснением в сложной этической ситуации (п.19 ч.3 ст. 31 ФЗ № 63-ФЗ), то эти действия адвоката можно описать как причину невозможности ответа на требование в срок.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Однако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продление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срока - это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усмотрение налогового органа (п.3 ст. 93 НК РФ, Постановление АС МО от 14.04.2023 по делу № А40-158775/2022).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sz="1600" i="1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1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4052" y="747375"/>
            <a:ext cx="71367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536" y="152850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579" y="1303283"/>
            <a:ext cx="11103783" cy="4616648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ПРЕДПРОВЕРОЧНЫЙ АНАЛИЗ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понятие не закреплено в НПА, по сути это исследование деятельности налогоплательщика в целях определения необходимости и целесообразности назначения выездной налоговой проверки. Регулирование происходит внутренними локальными актами ФНС, в открытом доступе есть несколько документов, например, письмо ФНС РФ от 25.07.2013 № АС-4-2/13622, письмо ФНС РФ от 13.07.2017 № ЕД-4-2/13650, Приказ ФНС от 30.05.2007 № ММ-3-06/333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@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др., но как таковых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установленных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 нет.</a:t>
            </a:r>
          </a:p>
          <a:p>
            <a:pPr algn="just">
              <a:buClr>
                <a:srgbClr val="FF0000"/>
              </a:buClr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Выбор/отбор налогоплательщиков </a:t>
            </a: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критерии установлены в Приказе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ФНС от 30.05.2007 № ММ-3-06/333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@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Основные критерии, которые могут быть применены к анализу адвокатской деятельности: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Низкая налоговая нагрузка;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Темп роста расходов на реализацию услуг выше, чем темп роста доходов от нее;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Низкая средняя зарплата (для наемных сотрудников </a:t>
            </a:r>
            <a:r>
              <a:rPr lang="ru-RU" sz="1600" i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адв.образования</a:t>
            </a: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Расходы максимально приближены к доходам в течение календарного года;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Отсутствие пояснений и документов при выявлении налоговыми органами ошибок и нестыковок в имеющихся данных;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6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Сотрудничество с посредниками без деловой цели (с т.н. «техническими» компаниями).</a:t>
            </a:r>
          </a:p>
          <a:p>
            <a:pPr algn="just">
              <a:buClr>
                <a:srgbClr val="FF0000"/>
              </a:buClr>
            </a:pPr>
            <a:endParaRPr lang="ru-RU" sz="1400" dirty="0" smtClean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Определить риски по некоторым критериям можно на сайте ФНС (раздел «Прозрачный бизнес», сервис «налоговый калькулятор..»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https://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pb.nalog.ru/calculator.html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861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11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114236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выборе налогоплательщика осуществляется сбор информации: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помощью различных программных комплексов (</a:t>
            </a:r>
            <a:r>
              <a:rPr lang="ru-RU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ПИКи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др.)</a:t>
            </a:r>
          </a:p>
          <a:p>
            <a:pPr algn="just"/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собранной информации, сбор дополнительной информации и проверка налогоплательщика осуществляется налоговым инспектором, проводится КАР (контрольно-аналитическая работа) с использованием внутренних и внешних источников.</a:t>
            </a:r>
          </a:p>
          <a:p>
            <a:pPr algn="just"/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Налоговый орган: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Запрашивает документы и информацию по ст. 93.1 НК РФ;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Вызывает в налоговый орган для проведения совещаний, комиссий, бесед (ст. 31 НК РФ);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Допрашивает руководителей и работников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налогоплательщика, иных лиц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(ст. 90 НК РФ);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 осмотры вне рамок проверок документов, предметов, сайтов и т.д.</a:t>
            </a:r>
          </a:p>
          <a:p>
            <a:pPr marL="285750" indent="-285750" algn="just">
              <a:buFontTx/>
              <a:buChar char="-"/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484577" y="4732421"/>
            <a:ext cx="11196193" cy="1989221"/>
          </a:xfrm>
          <a:prstGeom prst="horizontalScroll">
            <a:avLst/>
          </a:prstGeom>
          <a:noFill/>
          <a:ln w="28575">
            <a:solidFill>
              <a:schemeClr val="bg1">
                <a:lumMod val="1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ВНИМАНИЕ! Доказывать вину налогоплательщика налоговый орган обязан только в рамках проверки. 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Налоговая комиссия не порождает налоговые последствия для сделок.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Предложение самостоятельно уточнить налоги – не имеет обязательного характера.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Решение комиссии не является правовым основанием для уплаты налогов.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Такие позиции высказаны в судебных решениях (см. например,  постановления АС СКО от 25.09.2019 по делу № А32-4274/2019, АС МО от 30.12.2019 по делу № А40-293750/2018 и др.)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861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7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7369" y="1554725"/>
            <a:ext cx="10913401" cy="5570756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ВЫЕЗДНАЯ НАЛОГОВАЯ ПРОВЕРКА (ВНП).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Основание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– решение, вынесенное и подписанное руководителем (или его замом) налогового органа (ст. 89 НК РФ).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НК РФ не определен срок и порядок вручения такого решения. В Определении КС РФ от 31.01.2023 № 191-О указано, что: </a:t>
            </a:r>
            <a:r>
              <a:rPr lang="ru-RU" sz="1400" i="1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«п.4 ст. 89 НК РФ предполагает соблюдение гарантий защиты прав и законных интересов проверяемого налогоплательщика, включая незамедлительное его информирование о вынесенном решении о проведении ВНП..»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Срок  проведения ВНП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– со дня вынесения решения о ВНП до дня составления справки о ВНП. Основания продления срока ВНП подробно изложены в Приказе ФНС РФ от 07.11.2018 № ММВ-7-2/628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@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Приостановление ВНП – не более чем на 6 месяцев. Максимальный срок ВНП 15 месяцев.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Нарушение сроков ВНП:</a:t>
            </a:r>
          </a:p>
          <a:p>
            <a:pPr marL="342900" indent="-34290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является основанием для отмены решения по ее результатам (п.38 ПП ВАС РФ № 57 от 30.07.2013);</a:t>
            </a:r>
          </a:p>
          <a:p>
            <a:pPr marL="342900" indent="-34290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влечет изменения порядка исчисления сроков на принятие мер по взысканию налогов (п.31 ПП ВАС РФ № 57 от 30.07.2013, Определение ВС РФ от 05.07.2021 по делу № А21-10479/2019) </a:t>
            </a:r>
          </a:p>
          <a:p>
            <a:pPr algn="just"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рамках ВНП проверяют 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3-летний период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предшествующий году проверки. Могут быть проверены периоды в текущем календарном году, если по ним сданы декларации. </a:t>
            </a:r>
          </a:p>
          <a:p>
            <a:pPr algn="just">
              <a:buClr>
                <a:srgbClr val="FF0000"/>
              </a:buClr>
            </a:pPr>
            <a:r>
              <a:rPr lang="ru-RU" sz="1400" i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могут проверить периоды, за которые проводилась ВНП, за исключением:</a:t>
            </a:r>
          </a:p>
          <a:p>
            <a:pPr marL="285750" indent="-285750" algn="just"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связи с реорганизацией или ликвидацией (п.11 ст. 89 НК РФ); </a:t>
            </a:r>
          </a:p>
          <a:p>
            <a:pPr algn="just"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Проведения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повторной ВНП (п.10 ст. 89 НК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РФ): </a:t>
            </a:r>
          </a:p>
          <a:p>
            <a:pPr algn="just"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*для контроля за работой инспекции, которая ранее провела проверку. Однако, такая проверка не может проводиться для преодоления судебных актов, вынесенных при оспаривании результатов ВНП (см. Постановление КС РФ от 17.03.2009 № 5-П и др.). </a:t>
            </a:r>
          </a:p>
          <a:p>
            <a:pPr algn="just">
              <a:buClr>
                <a:srgbClr val="FF0000"/>
              </a:buClr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*При представлении уточненной налоговой декларации.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FF0000"/>
              </a:buClr>
              <a:buFontTx/>
              <a:buChar char="-"/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1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13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05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4577" y="1554725"/>
            <a:ext cx="634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577" y="1140353"/>
            <a:ext cx="11196193" cy="5601533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ВЫЕЗДНАЯ НАЛОГОВАЯ ПРОВЕРКА (ВНП) - </a:t>
            </a:r>
            <a:r>
              <a:rPr lang="ru-RU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продолжение.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Место проведения – помещения налогоплательщика (п.1 ст. 89 НК РФ).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проведении ВНП в отношении адвокатских образований – юридических лиц (бюро, коллегия) возможно воспользоваться положениями п.1 ст. 89 НК РФ: в 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случае, если у налогоплательщика отсутствует возможность предоставить помещение для проведения выездной налоговой проверки, выездная налоговая проверка может проводиться по месту нахождения налогового </a:t>
            </a:r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проведении ВНП в отношении адвоката, осуществляющего деятельность в адвокатском кабинете в жилом помещении, налоговый орган разъясняет, что ввиду 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особой специфики </a:t>
            </a:r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данного субъекта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прав других лиц, проживающих в жилых помещениях проверяемого физического лица, представители налоговых органов не могут: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находиться в этих жилых помещениях помимо или против воли проживающих в них физических лиц. Соответственно, в отсутствие такого согласия выездная налоговая проверка, как представляется, будет проводиться по месту нахождения налогового органа </a:t>
            </a:r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(ст. 25 Конституции РФ, п.5 ст. 91 НК РФ, письмо 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ФНС России от 23.05.2013 N </a:t>
            </a:r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АС-4-2/9355)</a:t>
            </a:r>
            <a:endParaRPr lang="ru-RU" sz="1400" dirty="0" smtClean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Мероприятия налогового контроля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(все, которые предусмотрены законом):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Истребовать документы у налогоплательщика (ст. 89, 93 НК РФ) и у контрагентов/третьих лиц (ст.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93, 93.1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НК РФ);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Изымать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(выемка) документы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предметы (п.14 ст. 89, ст. 94 НК РФ);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Допрашивать свидетелей (ст. 90 НК РФ);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Проводить экспертизу (ст. 95 НК РФ);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Привлекать специалиста (ст. 96 НК РФ);</a:t>
            </a:r>
          </a:p>
          <a:p>
            <a:pPr marL="285750" indent="-285750" algn="just">
              <a:spcAft>
                <a:spcPts val="600"/>
              </a:spcAft>
              <a:buClr>
                <a:srgbClr val="FF0000"/>
              </a:buClr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Осматривать документы, предметы, территорию, помещения (п.13 ст. 89, ст. 92 НК РФ).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последний день проверки должна быть составлена справка о проведенной ВНП по форме Приложения № 9 к Приказу ФНС РФ от 07.11.2018 № ММВ-7-2/628</a:t>
            </a: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@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вручена налогоплательщику (п.8,15 ст. 89 НК РФ). 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чего в течение 2-х месяцев составляется Акт, который вручается налогоплательщику в течение 5 рабочих дней со дня его составления.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1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26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09903" y="1140353"/>
            <a:ext cx="1149831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МЕРОПРИЯТИЯ НАЛОГОВОГО КОНТРОЛЯ </a:t>
            </a:r>
          </a:p>
          <a:p>
            <a:pPr algn="ctr"/>
            <a:endParaRPr lang="ru-RU" sz="20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ИСТРЕБОВАНИЕ ДОКУМЕНТОВ И ИНФОРМАЦИИ 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ст. 93.1 НК РФ:</a:t>
            </a:r>
          </a:p>
          <a:p>
            <a:pPr marL="285750" indent="-285750" algn="just">
              <a:buFontTx/>
              <a:buChar char="-"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контрагентам (третьим лицам), у которых проходит КНП или ВНП (в </a:t>
            </a:r>
            <a:r>
              <a:rPr lang="ru-RU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 ДМНК). Срок предоставления – 5 рабочих дней.</a:t>
            </a:r>
          </a:p>
          <a:p>
            <a:pPr marL="285750" indent="-285750" algn="just">
              <a:buFontTx/>
              <a:buChar char="-"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РАМОК проверки, НО по КОНКРЕТНОЙ СДЕЛКЕ.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Требование должно содержать наименование документов, а также период, к которому они относятся. В судебной практике сложился подход, согласно которому, если не указаны даты или номера документов, но по другим сведениям можно определить, какие именно документы нужны, то такое требование считается законным.</a:t>
            </a:r>
            <a:endParaRPr lang="en-US" sz="1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ОСМОТР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(ст. 92, п.2 ст. 91, п.1 ст. 82, п. 13 ст. 89, пп.6 п.1 ст. 31 НК РФ) </a:t>
            </a:r>
            <a:endParaRPr lang="ru-RU" sz="1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помещений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территорий, которые налогоплательщик использует для извлечения дохода или связаны с объектами налогообложения; 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 и предметов, принадлежащих налогоплательщику.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Запрещен доступ в жилые помещения физических лиц, не являющихся ИП, без их разрешения и против воли проживающих (п.5 ст. 91 НК РФ).</a:t>
            </a:r>
          </a:p>
          <a:p>
            <a:pPr algn="just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ВЫЕМКА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(п.1 ст. 94 НК РФ) 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время ВНП.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если есть достаточные основания полагать, что истребованные документы могут быть уничтожены, сокрыты, изменены или заменены.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ВНИМАНИЕ!</a:t>
            </a:r>
            <a:r>
              <a:rPr lang="ru-RU" dirty="0" smtClean="0"/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Налоговый орган не может произвести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выемку документов и предметов, находящихся в жилых помещениях проверяемого физического лица, даже если проверяемое физическое лицо не представило запрошенные налоговым органом документы в установленный срок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(ст. 93, 94 НК РФ,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Письмо ФНС России от 23.05.2013 N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АС-4-2/9355)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hlinkClick r:id="rId2"/>
            </a:endParaRPr>
          </a:p>
          <a:p>
            <a:pPr algn="just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8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8372" y="1140353"/>
            <a:ext cx="1152984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МЕРОПРИЯТИЯ НАЛОГОВОГО КОНТРОЛЯ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ДОПРОС СВИДЕТЕЛЕЙ 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(пп.12 п.1 ст. 31, п.1 ст. 90 НК РФ)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Налоговый орган вправе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вызывать в качестве свидетелей физических лиц, которым могут быть известны какие-либо обстоятельства, значимые для проведения налогового контроля.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 по повестке.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Ответственность: ст. 128 НК РФ.</a:t>
            </a:r>
          </a:p>
          <a:p>
            <a:pPr algn="just"/>
            <a:endParaRPr lang="ru-R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могут быть допрошены в качестве свидетеля адвокаты – т.е. лица, которые в силу специфики своей профессиональной деятельности получили сведения, относящиеся к их профессиональной тайне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(п. 2 ст. 90 НК РФ).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ВЫЗОВ В НАЛОГОВЫЙ ОРГАН ДЛЯ ДАЧИ ПОЯСНЕНИЙ </a:t>
            </a:r>
            <a:r>
              <a:rPr lang="ru-RU" dirty="0" smtClean="0"/>
              <a:t>(</a:t>
            </a:r>
            <a:r>
              <a:rPr lang="ru-RU" dirty="0" err="1" smtClean="0"/>
              <a:t>пп</a:t>
            </a:r>
            <a:r>
              <a:rPr lang="ru-RU" dirty="0" smtClean="0"/>
              <a:t>. 4 п.1 ст. 31 НК РФ)</a:t>
            </a:r>
          </a:p>
          <a:p>
            <a:pPr algn="just"/>
            <a:r>
              <a:rPr lang="ru-RU" sz="1600" dirty="0" smtClean="0"/>
              <a:t>Вызов по уведомлению по любому налоговому вопросу.</a:t>
            </a:r>
          </a:p>
          <a:p>
            <a:pPr algn="just"/>
            <a:r>
              <a:rPr lang="ru-RU" sz="1600" dirty="0" smtClean="0"/>
              <a:t>Ответственность: п. 1 ст. 19.1 КоАП РФ.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Налоговые органы могут вызвать адвоката в качестве свидетеля либо для дачи пояснений в </a:t>
            </a:r>
            <a:r>
              <a:rPr lang="ru-RU" sz="1600" dirty="0"/>
              <a:t>связи с уплатой </a:t>
            </a:r>
            <a:r>
              <a:rPr lang="ru-RU" sz="1600" dirty="0" smtClean="0"/>
              <a:t>налогов им как адвокатом </a:t>
            </a:r>
            <a:r>
              <a:rPr lang="ru-RU" sz="1600" dirty="0"/>
              <a:t>либо в связи с налоговой </a:t>
            </a:r>
            <a:r>
              <a:rPr lang="ru-RU" sz="1600" dirty="0" smtClean="0"/>
              <a:t>проверкой его декларации/деятельности, </a:t>
            </a:r>
            <a:r>
              <a:rPr lang="ru-RU" sz="1600" dirty="0"/>
              <a:t>а также в иных случаях, связанных с исполнением </a:t>
            </a:r>
            <a:r>
              <a:rPr lang="ru-RU" sz="1600" dirty="0" smtClean="0"/>
              <a:t>адвокатом-налогоплательщиком </a:t>
            </a:r>
            <a:r>
              <a:rPr lang="ru-RU" sz="1600" dirty="0"/>
              <a:t>законодательства о налогах </a:t>
            </a:r>
            <a:r>
              <a:rPr lang="ru-RU" sz="1600" dirty="0" smtClean="0"/>
              <a:t>и сборах.</a:t>
            </a:r>
            <a:endParaRPr lang="ru-RU" sz="1600" dirty="0"/>
          </a:p>
          <a:p>
            <a:pPr algn="just"/>
            <a:endParaRPr lang="ru-RU" dirty="0">
              <a:hlinkClick r:id="rId2"/>
            </a:endParaRPr>
          </a:p>
          <a:p>
            <a:pPr algn="just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Управление налогами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и налоговыми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рисками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07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100000"/>
                <a:hueMod val="270000"/>
                <a:satMod val="200000"/>
                <a:lumMod val="128000"/>
              </a:schemeClr>
            </a:gs>
            <a:gs pos="78000">
              <a:schemeClr val="bg1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1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6670" y="2"/>
            <a:ext cx="1065330" cy="1140352"/>
          </a:xfrm>
          <a:prstGeom prst="rect">
            <a:avLst/>
          </a:prstGeom>
          <a:gradFill flip="none" rotWithShape="1">
            <a:gsLst>
              <a:gs pos="0">
                <a:schemeClr val="bg1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0">
                <a:schemeClr val="bg1">
                  <a:shade val="100000"/>
                  <a:hueMod val="100000"/>
                  <a:satMod val="110000"/>
                  <a:lumMod val="130000"/>
                  <a:alpha val="0"/>
                </a:schemeClr>
              </a:gs>
              <a:gs pos="100000">
                <a:schemeClr val="bg1">
                  <a:shade val="78000"/>
                  <a:hueMod val="44000"/>
                  <a:satMod val="200000"/>
                  <a:lumMod val="69000"/>
                </a:schemeClr>
              </a:gs>
            </a:gsLst>
            <a:lin ang="2700000" scaled="1"/>
            <a:tileRect/>
          </a:gradFill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-1" y="1"/>
            <a:ext cx="10443411" cy="11403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tint val="92000"/>
                  <a:alpha val="100000"/>
                  <a:lumMod val="1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СПАСИБО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 ВНИМАНИЕ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384709"/>
              </p:ext>
            </p:extLst>
          </p:nvPr>
        </p:nvGraphicFramePr>
        <p:xfrm>
          <a:off x="197225" y="1638146"/>
          <a:ext cx="11857813" cy="501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489">
                  <a:extLst>
                    <a:ext uri="{9D8B030D-6E8A-4147-A177-3AD203B41FA5}">
                      <a16:colId xmlns:a16="http://schemas.microsoft.com/office/drawing/2014/main" val="1180031645"/>
                    </a:ext>
                  </a:extLst>
                </a:gridCol>
                <a:gridCol w="1454854">
                  <a:extLst>
                    <a:ext uri="{9D8B030D-6E8A-4147-A177-3AD203B41FA5}">
                      <a16:colId xmlns:a16="http://schemas.microsoft.com/office/drawing/2014/main" val="1669125683"/>
                    </a:ext>
                  </a:extLst>
                </a:gridCol>
                <a:gridCol w="1252578">
                  <a:extLst>
                    <a:ext uri="{9D8B030D-6E8A-4147-A177-3AD203B41FA5}">
                      <a16:colId xmlns:a16="http://schemas.microsoft.com/office/drawing/2014/main" val="2377386875"/>
                    </a:ext>
                  </a:extLst>
                </a:gridCol>
                <a:gridCol w="6775892">
                  <a:extLst>
                    <a:ext uri="{9D8B030D-6E8A-4147-A177-3AD203B41FA5}">
                      <a16:colId xmlns:a16="http://schemas.microsoft.com/office/drawing/2014/main" val="2729208218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СВЕДЕНИЯ</a:t>
                      </a:r>
                      <a:r>
                        <a:rPr lang="ru-RU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ОБ АДВОКАТЕ</a:t>
                      </a:r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54003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ЧВАНИНА</a:t>
                      </a:r>
                      <a:r>
                        <a:rPr lang="ru-RU" sz="1600" b="1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ИННА ВЛАДИМИРОВНА</a:t>
                      </a:r>
                      <a:endParaRPr lang="ru-RU" sz="1600" b="1" i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508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600" b="1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Рег.номер 74/1370 в реестре адвокатов Челябинской области, </a:t>
                      </a:r>
                    </a:p>
                    <a:p>
                      <a:pPr algn="l"/>
                      <a:r>
                        <a:rPr lang="ru-RU" sz="1600" b="1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осуществление деятельности в адвокатском кабинете,</a:t>
                      </a:r>
                    </a:p>
                    <a:p>
                      <a:pPr algn="l"/>
                      <a:r>
                        <a:rPr lang="ru-RU" sz="1600" b="1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Член Совета Адвокатской палаты Челябинской области </a:t>
                      </a:r>
                      <a:endParaRPr lang="ru-RU" sz="1600" b="1" i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9633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ОБРАЗОВАНИЕ</a:t>
                      </a:r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1994 - 2001</a:t>
                      </a:r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Уральская Государственная юридическая академия, г. Екатеринбург                                      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Квалификация: юрист, специальность: «Юриспруденция». </a:t>
                      </a:r>
                      <a:endParaRPr lang="ru-RU" sz="1400" b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15319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2013- 2015</a:t>
                      </a:r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Уральский Государственный юридический университет, г. Екатеринбург, Институт права и предпринимательства,  специализация: «Налоговое, международное налоговое и финансовое право»; 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Квалификация: магистр.</a:t>
                      </a:r>
                      <a:endParaRPr lang="ru-RU" sz="1400" b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602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2019 </a:t>
                      </a:r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ЮУрГУ, МВА, Экономика и управление, направление: Менеджмент, «Управление проектами на предприятии». </a:t>
                      </a:r>
                      <a:endParaRPr lang="ru-RU" sz="1400" b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8132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2020-2022</a:t>
                      </a:r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СПбГУ, </a:t>
                      </a:r>
                      <a:r>
                        <a:rPr lang="ru-RU" sz="14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проф. переподготовка, «</a:t>
                      </a:r>
                      <a:r>
                        <a:rPr lang="ru-RU" sz="14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Школа налоговых поверенных»</a:t>
                      </a:r>
                      <a:endParaRPr lang="ru-RU" sz="1400" b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4887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постоянное повышение квалификации</a:t>
                      </a:r>
                      <a:endParaRPr lang="ru-RU" b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4416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!!! В презентации использованы материалы: СПС Консультант+; с сайта ФПА (https://fparf.ru/); материалы, предоставленные «Налоги и финансовое право» (https://www.cnfp.ru/), Блог </a:t>
                      </a:r>
                      <a:r>
                        <a:rPr kumimoji="0" lang="ru-RU" sz="14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к.ю.н</a:t>
                      </a: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 </a:t>
                      </a:r>
                      <a:r>
                        <a:rPr kumimoji="0" lang="ru-RU" sz="14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Брызгалина</a:t>
                      </a: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А.В. (https://www.nalog-briz.ru/); материалы, предоставленные доцентом СПбГУ, </a:t>
                      </a:r>
                      <a:r>
                        <a:rPr kumimoji="0" lang="ru-RU" sz="14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к.ю.н</a:t>
                      </a: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 Кустовой М.В. </a:t>
                      </a:r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61026"/>
                  </a:ext>
                </a:extLst>
              </a:tr>
            </a:tbl>
          </a:graphicData>
        </a:graphic>
      </p:graphicFrame>
      <p:pic>
        <p:nvPicPr>
          <p:cNvPr id="15" name="Объект 4" descr="C:\Users\Инна\AppData\Local\Microsoft\Windows\Temporary Internet Files\Content.Word\IMG_6167.jpg"/>
          <p:cNvPicPr>
            <a:picLocks/>
          </p:cNvPicPr>
          <p:nvPr/>
        </p:nvPicPr>
        <p:blipFill>
          <a:blip r:embed="rId4" cstate="print">
            <a:clrChange>
              <a:clrFrom>
                <a:srgbClr val="CBC1B7"/>
              </a:clrFrom>
              <a:clrTo>
                <a:srgbClr val="CBC1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25" y="2362232"/>
            <a:ext cx="2355144" cy="357086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479507" y="308567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</a:t>
            </a:r>
            <a:endParaRPr lang="ru-RU" sz="2800" b="1" dirty="0">
              <a:solidFill>
                <a:schemeClr val="bg1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14129</TotalTime>
  <Words>3881</Words>
  <Application>Microsoft Office PowerPoint</Application>
  <PresentationFormat>Широкоэкранный</PresentationFormat>
  <Paragraphs>283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Cambria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Радюкевич Сергей Сергеевич</dc:creator>
  <cp:lastModifiedBy>Чванина Инна Владимировна</cp:lastModifiedBy>
  <cp:revision>170</cp:revision>
  <cp:lastPrinted>2024-06-04T06:55:46Z</cp:lastPrinted>
  <dcterms:created xsi:type="dcterms:W3CDTF">2023-07-24T05:50:22Z</dcterms:created>
  <dcterms:modified xsi:type="dcterms:W3CDTF">2024-07-08T08:42:35Z</dcterms:modified>
</cp:coreProperties>
</file>