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85" r:id="rId12"/>
    <p:sldId id="265" r:id="rId13"/>
    <p:sldId id="266" r:id="rId14"/>
    <p:sldId id="267" r:id="rId15"/>
    <p:sldId id="269" r:id="rId16"/>
    <p:sldId id="292" r:id="rId17"/>
    <p:sldId id="293" r:id="rId18"/>
    <p:sldId id="294" r:id="rId19"/>
    <p:sldId id="270" r:id="rId20"/>
    <p:sldId id="271" r:id="rId21"/>
    <p:sldId id="272" r:id="rId22"/>
    <p:sldId id="273" r:id="rId23"/>
    <p:sldId id="274" r:id="rId24"/>
    <p:sldId id="288" r:id="rId25"/>
    <p:sldId id="289" r:id="rId26"/>
    <p:sldId id="290" r:id="rId27"/>
    <p:sldId id="291" r:id="rId28"/>
    <p:sldId id="275" r:id="rId29"/>
    <p:sldId id="276" r:id="rId30"/>
    <p:sldId id="286" r:id="rId31"/>
    <p:sldId id="287" r:id="rId32"/>
    <p:sldId id="295" r:id="rId33"/>
    <p:sldId id="278" r:id="rId34"/>
    <p:sldId id="279" r:id="rId35"/>
    <p:sldId id="280" r:id="rId36"/>
    <p:sldId id="282" r:id="rId37"/>
    <p:sldId id="283" r:id="rId38"/>
    <p:sldId id="28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88AB1-840B-4352-82F0-1065BB52E164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B14-EE8C-45D9-9386-76FD1DF1B7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A93A7260A0EBD88ACEAA8513E15382F4C104C5AE37172EBBA626D6C78832D27B04F27BC3D720B795E5A99EA36E8AD56CBEC5F032852AB8BBW5G5P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1800199"/>
          </a:xfrm>
        </p:spPr>
        <p:txBody>
          <a:bodyPr/>
          <a:lstStyle/>
          <a:p>
            <a:r>
              <a:rPr lang="ru-RU" dirty="0"/>
              <a:t>Миграционное законодательство РФ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Грекова Елена Федоровна, </a:t>
            </a:r>
          </a:p>
          <a:p>
            <a:r>
              <a:rPr lang="ru-RU" dirty="0">
                <a:solidFill>
                  <a:schemeClr val="tx1"/>
                </a:solidFill>
              </a:rPr>
              <a:t>адвокат Челябинской областной коллегии адвокатов «Академическая»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Правовые основы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Конституция Российской Федерации. </a:t>
            </a:r>
          </a:p>
          <a:p>
            <a:r>
              <a:rPr lang="ru-RU" dirty="0"/>
              <a:t>Федеральный закон «О правовом положении иностранных граждан в Российской Федерации» от 25 июля 2002 года № 115-ФЗ. </a:t>
            </a:r>
          </a:p>
          <a:p>
            <a:r>
              <a:rPr lang="ru-RU" dirty="0"/>
              <a:t>Федеральный закон «О миграционном учёте иностранных граждан и лиц без гражданства в Российской Федерации» от 18 июля 2006 года № 109-ФЗ. </a:t>
            </a:r>
          </a:p>
          <a:p>
            <a:r>
              <a:rPr lang="ru-RU" dirty="0"/>
              <a:t>Федеральный закон «О порядке выезда из Российской Федерации и въезда в Российскую Федерацию» от 15 августа 1996 года №114-ФЗ. </a:t>
            </a:r>
          </a:p>
          <a:p>
            <a:r>
              <a:rPr lang="ru-RU" dirty="0"/>
              <a:t>Федеральный закон «О гражданстве Российской Федерации» от 31 мая 2002 года № 62-ФЗ.</a:t>
            </a:r>
          </a:p>
          <a:p>
            <a:r>
              <a:rPr lang="ru-RU" dirty="0"/>
              <a:t>Федеральный закон «О гражданстве Российской Федерации» от 28 апреля 2023 года № 138-ФЗ.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Правовые основы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Договор о Евразийском экономическом союзе, ЕАЭС (Подписан в г. Астане 29.05.2014). </a:t>
            </a:r>
          </a:p>
          <a:p>
            <a:r>
              <a:rPr lang="ru-RU" sz="1600" dirty="0"/>
              <a:t>Соглашение между Правительством Российской Федерации и Правительством Украины о безвизовых поездках граждан Российской Федерации и Украины от 16 января 1997 года. </a:t>
            </a:r>
          </a:p>
          <a:p>
            <a:r>
              <a:rPr lang="ru-RU" sz="1600" dirty="0"/>
              <a:t> Соглашение от 30 ноября 2000 года между Правительством Республики Беларусь, Правительством Республики Казахстан, Правительством </a:t>
            </a:r>
            <a:r>
              <a:rPr lang="ru-RU" sz="1600" dirty="0" err="1"/>
              <a:t>Кыргызской</a:t>
            </a:r>
            <a:r>
              <a:rPr lang="ru-RU" sz="1600" dirty="0"/>
              <a:t> Республики, Правительством Российской Федерации и Правительством Республики Таджикистан о взаимных безвизовых поездках граждан. </a:t>
            </a:r>
          </a:p>
          <a:p>
            <a:r>
              <a:rPr lang="ru-RU" sz="1600" dirty="0"/>
              <a:t> Договор между Российской Федерацией и Республикой Таджикистан об урегулировании вопросов двойного гражданства (Москва, 7 сентября 1995 г.).</a:t>
            </a:r>
            <a:endParaRPr lang="ru-RU" sz="1600" b="1" dirty="0"/>
          </a:p>
          <a:p>
            <a:r>
              <a:rPr lang="ru-RU" sz="1600" dirty="0"/>
              <a:t> Указ Президента РФ от 22 июня 2006 г. N 637 «О мерах по оказанию содействия добровольному переселению в Российскую Федерацию соотечественников, проживающих за рубежом».</a:t>
            </a:r>
          </a:p>
          <a:p>
            <a:r>
              <a:rPr lang="ru-RU" sz="1600" dirty="0"/>
              <a:t> Постановление Правительства Челябинской области от 23.04.2021 № 146-П</a:t>
            </a:r>
            <a:br>
              <a:rPr lang="ru-RU" sz="1600" dirty="0"/>
            </a:br>
            <a:r>
              <a:rPr lang="ru-RU" sz="1600" dirty="0"/>
              <a:t>«О государственной программе Челябинской области «Оказание содействия добровольному переселению в Челябинскую область соотечественников, проживающих за рубежом».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3528392" cy="576064"/>
          </a:xfrm>
        </p:spPr>
        <p:txBody>
          <a:bodyPr>
            <a:noAutofit/>
          </a:bodyPr>
          <a:lstStyle/>
          <a:p>
            <a:r>
              <a:rPr lang="ru-RU" sz="2400" dirty="0"/>
              <a:t>Миграционная карта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1196752"/>
            <a:ext cx="3600400" cy="5040560"/>
          </a:xfrm>
        </p:spPr>
        <p:txBody>
          <a:bodyPr>
            <a:normAutofit fontScale="55000" lnSpcReduction="20000"/>
          </a:bodyPr>
          <a:lstStyle/>
          <a:p>
            <a:endParaRPr lang="ru-RU" sz="4400" b="1" dirty="0"/>
          </a:p>
          <a:p>
            <a:r>
              <a:rPr lang="ru-RU" sz="4400" b="1" dirty="0"/>
              <a:t>- служит для контроля за временным пребыванием ИГ и ЛБГ на территории РФ;</a:t>
            </a:r>
          </a:p>
          <a:p>
            <a:endParaRPr lang="ru-RU" sz="4400" b="1" dirty="0"/>
          </a:p>
          <a:p>
            <a:r>
              <a:rPr lang="ru-RU" sz="4400" b="1" dirty="0"/>
              <a:t>-  подтверждает право ИГ и ЛБГ , прибывших в РФ в безвизовом порядке, на временное пребывание в РФ.</a:t>
            </a:r>
          </a:p>
          <a:p>
            <a:endParaRPr lang="ru-RU" sz="1800" b="1" dirty="0"/>
          </a:p>
          <a:p>
            <a:endParaRPr lang="ru-RU" sz="1800" b="1" dirty="0"/>
          </a:p>
          <a:p>
            <a:r>
              <a:rPr lang="ru-RU" sz="2500" b="1" dirty="0"/>
              <a:t>ст. 25.9 Закона от 15.08.1996 № 114-ФЗ; </a:t>
            </a:r>
          </a:p>
          <a:p>
            <a:r>
              <a:rPr lang="ru-RU" sz="2500" b="1" dirty="0"/>
              <a:t>п. 1 ст. 2 Закона от 25.07.2002 № 115-ФЗ.</a:t>
            </a:r>
            <a:endParaRPr lang="ru-RU" sz="2500" dirty="0"/>
          </a:p>
          <a:p>
            <a:endParaRPr lang="ru-RU" sz="1600" dirty="0"/>
          </a:p>
        </p:txBody>
      </p:sp>
      <p:pic>
        <p:nvPicPr>
          <p:cNvPr id="1026" name="Picture 2" descr="G:\Адвокатская деятельность\Лекция 18.10.2023\Картинки для презентации\Миграционная карт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60648"/>
            <a:ext cx="4418857" cy="6312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ч. 2 ст. 18.8 </a:t>
            </a:r>
            <a:r>
              <a:rPr lang="ru-RU" dirty="0" err="1"/>
              <a:t>КоАП</a:t>
            </a:r>
            <a:r>
              <a:rPr lang="ru-RU" dirty="0"/>
              <a:t> РФ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	Нарушение ИГ и ЛБГ правил въезда в РФ либо режима пребывания (проживания) в РФ, выразившееся в несоответствии заявленной цели въезда в РФ фактически осуществляемой в период пребывания (проживания) в РФ деятельности или роду занятий, -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влечет наложение административного штрафа в размере от 2 000 до 5 000 рублей</a:t>
            </a:r>
          </a:p>
          <a:p>
            <a:pPr>
              <a:buNone/>
            </a:pPr>
            <a:r>
              <a:rPr lang="ru-RU" dirty="0"/>
              <a:t>	с административным выдворением за пределы РФ или без такового.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ч. 1.1. ст. 18.8 </a:t>
            </a:r>
            <a:r>
              <a:rPr lang="ru-RU" dirty="0" err="1"/>
              <a:t>КоАП</a:t>
            </a:r>
            <a:r>
              <a:rPr lang="ru-RU" dirty="0"/>
              <a:t> РФ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	Нарушение ИГ или ЛБГ режима пребывания (проживания) в РФ, </a:t>
            </a:r>
            <a:r>
              <a:rPr lang="ru-RU" b="1" dirty="0"/>
              <a:t>выразившееся </a:t>
            </a:r>
            <a:r>
              <a:rPr lang="ru-RU" dirty="0"/>
              <a:t>в отсутствии документов, подтверждающих право на пребывание (проживание) в РФ, или </a:t>
            </a:r>
            <a:r>
              <a:rPr lang="ru-RU" b="1" dirty="0"/>
              <a:t>в случае утраты таких документов в неподаче заявления об их утрате в соответствующий орган</a:t>
            </a:r>
            <a:r>
              <a:rPr lang="ru-RU" dirty="0"/>
              <a:t> либо в уклонении от выезда из РФ по истечении определенного срока пребывания, если эти действия не содержат признаков уголовно наказуемого деяния, -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влечет наложение административного штрафа в размере от  2 000 до 5 000 рублей </a:t>
            </a:r>
          </a:p>
          <a:p>
            <a:pPr>
              <a:buNone/>
            </a:pPr>
            <a:r>
              <a:rPr lang="ru-RU" dirty="0"/>
              <a:t>	с административным выдворением за пределы РФ.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ст. 5 Закона от 25.07.2002 № 115-ФЗ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Срок временного пребывания в РФ ИГ, прибывшего в РФ в порядке, не требующем получения визы, не может превышать 90 суток суммарно в течение каждого периода в 180 суток, за исключением случаев, предусмотренных настоящим ФЗ, а также в случае, если такой срок не продлен в соответствии с настоящим ФЗ. При этом непрерывный срок временного пребывания в РФ указанного ИГ не может превышать 90 суток.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ч. 1.1. ст. 18.8 </a:t>
            </a:r>
            <a:r>
              <a:rPr lang="ru-RU" dirty="0" err="1"/>
              <a:t>КоАП</a:t>
            </a:r>
            <a:r>
              <a:rPr lang="ru-RU" dirty="0"/>
              <a:t> РФ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	Нарушение ИГ или ЛБГ режима пребывания (проживания) в РФ, </a:t>
            </a:r>
            <a:r>
              <a:rPr lang="ru-RU" b="1" dirty="0"/>
              <a:t>выразившееся</a:t>
            </a:r>
            <a:r>
              <a:rPr lang="ru-RU" dirty="0"/>
              <a:t> в отсутствии документов, подтверждающих право на пребывание (проживание) в РФ, или в случае утраты таких документов в неподаче заявления об их утрате в соответствующий орган либо </a:t>
            </a:r>
            <a:r>
              <a:rPr lang="ru-RU" b="1" dirty="0"/>
              <a:t>в уклонении от выезда из РФ по истечении определенного срока пребывания</a:t>
            </a:r>
            <a:r>
              <a:rPr lang="ru-RU" dirty="0"/>
              <a:t>, если эти действия не содержат признаков уголовно наказуемого деяния, -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влечет наложение административного штрафа в размере от  2 000 до 5 000 рублей </a:t>
            </a:r>
          </a:p>
          <a:p>
            <a:pPr>
              <a:buNone/>
            </a:pPr>
            <a:r>
              <a:rPr lang="ru-RU" dirty="0"/>
              <a:t>	с административным выдворением за пределы РФ.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600" dirty="0"/>
              <a:t>Категории ИГ, законно находящихся на территории РФ (ст. 2 ФЗ от 25.07.2002 г. № 115-ФЗ):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3800" b="1" dirty="0"/>
              <a:t>временно пребывающие</a:t>
            </a:r>
            <a:r>
              <a:rPr lang="ru-RU" sz="3800" dirty="0"/>
              <a:t> - находящиеся в РФ на основании визы или прибывшие в порядке, не требующем получения визы, и получившие миграционную карту, но не имеющие вида на жительство или разрешения на временное проживание; </a:t>
            </a:r>
          </a:p>
          <a:p>
            <a:pPr>
              <a:buNone/>
            </a:pPr>
            <a:r>
              <a:rPr lang="ru-RU" sz="3800" b="1" dirty="0"/>
              <a:t>	</a:t>
            </a:r>
          </a:p>
          <a:p>
            <a:pPr>
              <a:buNone/>
            </a:pPr>
            <a:r>
              <a:rPr lang="ru-RU" sz="3800" b="1" dirty="0"/>
              <a:t>	временно проживающие</a:t>
            </a:r>
            <a:r>
              <a:rPr lang="ru-RU" sz="3800" dirty="0"/>
              <a:t> - получившие разрешение на временное проживание; </a:t>
            </a:r>
          </a:p>
          <a:p>
            <a:pPr>
              <a:buNone/>
            </a:pPr>
            <a:r>
              <a:rPr lang="ru-RU" sz="3800" b="1" dirty="0"/>
              <a:t>	</a:t>
            </a:r>
          </a:p>
          <a:p>
            <a:pPr>
              <a:buNone/>
            </a:pPr>
            <a:r>
              <a:rPr lang="ru-RU" sz="3800" b="1" dirty="0"/>
              <a:t>	постоянно проживающие</a:t>
            </a:r>
            <a:r>
              <a:rPr lang="ru-RU" sz="3800" dirty="0"/>
              <a:t> - получившие вид на жительство.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8656" cy="3658418"/>
          </a:xfrm>
        </p:spPr>
        <p:txBody>
          <a:bodyPr>
            <a:normAutofit/>
          </a:bodyPr>
          <a:lstStyle/>
          <a:p>
            <a:pPr algn="l"/>
            <a:r>
              <a:rPr lang="ru-RU" sz="3300" b="1" dirty="0"/>
              <a:t>Регистрация по месту пребывания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Уведомление о прибытии ИГ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332656"/>
            <a:ext cx="3969972" cy="590390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ч. 4 ст. 18.9 </a:t>
            </a:r>
            <a:r>
              <a:rPr lang="ru-RU" dirty="0" err="1"/>
              <a:t>КоАП</a:t>
            </a:r>
            <a:r>
              <a:rPr lang="ru-RU" dirty="0"/>
              <a:t> РФ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	Неисполнение принимающей стороной обязанностей в связи с осуществлением миграционного учета, если эти действия не содержат признаков уголовно наказуемого деяния, -</a:t>
            </a:r>
          </a:p>
          <a:p>
            <a:pPr>
              <a:buNone/>
            </a:pPr>
            <a:r>
              <a:rPr lang="ru-RU" dirty="0"/>
              <a:t>	влечет наложение административного штрафа на граждан в размере от двух тысяч до четырех тысяч рублей; на должностных лиц - от сорока тысяч до пятидесяти тысяч рублей; на юридических лиц - от четырехсот тысяч до пятисот тысяч рублей.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br>
              <a:rPr lang="ru-RU" sz="2000" dirty="0"/>
            </a:br>
            <a:br>
              <a:rPr lang="ru-RU" sz="2000" dirty="0"/>
            </a:br>
            <a:r>
              <a:rPr lang="ru-RU" sz="2400" b="1" dirty="0"/>
              <a:t>Административная ответственность </a:t>
            </a:r>
            <a:br>
              <a:rPr lang="ru-RU" sz="2400" b="1" dirty="0"/>
            </a:br>
            <a:r>
              <a:rPr lang="ru-RU" sz="2400" b="1" dirty="0"/>
              <a:t>в виде штрафа в размере от 2 000 до 5 000 руб. </a:t>
            </a:r>
            <a:br>
              <a:rPr lang="ru-RU" sz="2400" b="1" dirty="0"/>
            </a:br>
            <a:r>
              <a:rPr lang="ru-RU" sz="2400" b="1" dirty="0"/>
              <a:t>с выдворением за пределы РФ или без такового предусмотрена </a:t>
            </a:r>
            <a:br>
              <a:rPr lang="ru-RU" sz="2400" b="1" dirty="0"/>
            </a:br>
            <a:r>
              <a:rPr lang="ru-RU" sz="2400" b="1" dirty="0"/>
              <a:t>за нарушение ИГ режима пребывания (проживания) в РФ, </a:t>
            </a:r>
            <a:br>
              <a:rPr lang="ru-RU" sz="2400" b="1" dirty="0"/>
            </a:br>
            <a:r>
              <a:rPr lang="ru-RU" sz="2400" b="1" dirty="0"/>
              <a:t>которое выразилось, в частности, в следующем </a:t>
            </a:r>
            <a:br>
              <a:rPr lang="ru-RU" sz="2400" b="1" dirty="0"/>
            </a:br>
            <a:r>
              <a:rPr lang="ru-RU" sz="2400" b="1" dirty="0"/>
              <a:t>(ч. 1, 2, 3 ст. 18.8 </a:t>
            </a:r>
            <a:r>
              <a:rPr lang="ru-RU" sz="2400" b="1" dirty="0" err="1"/>
              <a:t>КоАП</a:t>
            </a:r>
            <a:r>
              <a:rPr lang="ru-RU" sz="2400" b="1" dirty="0"/>
              <a:t> РФ):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	- нарушены правила миграционного учета;</a:t>
            </a:r>
          </a:p>
          <a:p>
            <a:pPr>
              <a:buNone/>
            </a:pPr>
            <a:r>
              <a:rPr lang="ru-RU" dirty="0"/>
              <a:t>	- нарушены правила передвижения либо порядок выбора места пребывания или жительства;</a:t>
            </a:r>
          </a:p>
          <a:p>
            <a:pPr>
              <a:buNone/>
            </a:pPr>
            <a:r>
              <a:rPr lang="ru-RU" dirty="0"/>
              <a:t>	- нарушены правила транзитного проезда через территорию РФ;</a:t>
            </a:r>
          </a:p>
          <a:p>
            <a:pPr>
              <a:buNone/>
            </a:pPr>
            <a:r>
              <a:rPr lang="ru-RU" dirty="0"/>
              <a:t>	- не исполнены обязанности по уведомлению о подтверждении своего проживания в РФ в случаях, установленных законом;</a:t>
            </a:r>
          </a:p>
          <a:p>
            <a:pPr>
              <a:buNone/>
            </a:pPr>
            <a:r>
              <a:rPr lang="ru-RU" dirty="0"/>
              <a:t>	- заявленная цель въезда иностранного гражданина в РФ не соответствует деятельности или роду занятий, которые он ведет во время пребывания (проживания) в РФ.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br>
              <a:rPr lang="ru-RU" sz="2400" dirty="0"/>
            </a:br>
            <a:br>
              <a:rPr lang="ru-RU" sz="2400" dirty="0"/>
            </a:br>
            <a:r>
              <a:rPr lang="ru-RU" sz="2400" b="1" dirty="0"/>
              <a:t>Административная ответственность </a:t>
            </a:r>
            <a:br>
              <a:rPr lang="ru-RU" sz="2400" b="1" dirty="0"/>
            </a:br>
            <a:r>
              <a:rPr lang="ru-RU" sz="2400" b="1" dirty="0"/>
              <a:t>в виде штрафа в размере от 2 000 до 5 000 руб. </a:t>
            </a:r>
            <a:br>
              <a:rPr lang="ru-RU" sz="2400" b="1" dirty="0"/>
            </a:br>
            <a:r>
              <a:rPr lang="ru-RU" sz="2400" b="1" dirty="0"/>
              <a:t>с выдворением за пределы РФ предусмотрена (при отсутствии признаков уголовно наказуемого деяния) за нарушение ИГ в том числе режима пребывания (проживания) в РФ, выразившееся в следующем (ч. 1.1, 3.1 ст. 18.8 </a:t>
            </a:r>
            <a:r>
              <a:rPr lang="ru-RU" sz="2400" b="1" dirty="0" err="1"/>
              <a:t>КоАП</a:t>
            </a:r>
            <a:r>
              <a:rPr lang="ru-RU" sz="2400" b="1" dirty="0"/>
              <a:t> РФ):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2100" dirty="0"/>
              <a:t>- отсутствуют документы, подтверждающие право на пребывание (проживание) в РФ;</a:t>
            </a:r>
          </a:p>
          <a:p>
            <a:pPr>
              <a:buNone/>
            </a:pPr>
            <a:r>
              <a:rPr lang="ru-RU" sz="2100" dirty="0"/>
              <a:t>	</a:t>
            </a:r>
          </a:p>
          <a:p>
            <a:pPr>
              <a:buNone/>
            </a:pPr>
            <a:r>
              <a:rPr lang="ru-RU" sz="2100" dirty="0"/>
              <a:t>	- не подано заявление об утрате документов, подтверждающих право на пребывание (проживание) в РФ, если такие документы утрачены;</a:t>
            </a:r>
          </a:p>
          <a:p>
            <a:pPr>
              <a:buNone/>
            </a:pPr>
            <a:r>
              <a:rPr lang="ru-RU" sz="2100" dirty="0"/>
              <a:t>	</a:t>
            </a:r>
          </a:p>
          <a:p>
            <a:pPr>
              <a:buNone/>
            </a:pPr>
            <a:r>
              <a:rPr lang="ru-RU" sz="2100" dirty="0"/>
              <a:t>	- иностранный гражданин уклоняется от выезда из РФ по истечении определенного срока пребывания.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700" b="1" dirty="0"/>
            </a:br>
            <a:br>
              <a:rPr lang="ru-RU" sz="2700" b="1" dirty="0"/>
            </a:br>
            <a:r>
              <a:rPr lang="ru-RU" sz="2700" b="1" dirty="0"/>
              <a:t>Уголовная ответственность </a:t>
            </a:r>
            <a:br>
              <a:rPr lang="ru-RU" sz="2700" b="1" dirty="0"/>
            </a:br>
            <a:r>
              <a:rPr lang="ru-RU" sz="2700" b="1" dirty="0"/>
              <a:t>за фиктивную регистрацию, постановку на учет ИГ в РФ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3100" dirty="0"/>
              <a:t>Под фиктивной постановкой на учет иностранных граждан по месту пребывания в РФ понимается постановка их на учет по месту пребывания (примечание к ст. 322.3 УК РФ):</a:t>
            </a:r>
          </a:p>
          <a:p>
            <a:pPr>
              <a:buNone/>
            </a:pPr>
            <a:r>
              <a:rPr lang="ru-RU" sz="3100" dirty="0"/>
              <a:t>	</a:t>
            </a:r>
          </a:p>
          <a:p>
            <a:pPr>
              <a:buNone/>
            </a:pPr>
            <a:r>
              <a:rPr lang="ru-RU" sz="3100" dirty="0"/>
              <a:t>	- на основании представления заведомо недостоверных (ложных) сведений или документов;</a:t>
            </a:r>
          </a:p>
          <a:p>
            <a:pPr>
              <a:buNone/>
            </a:pPr>
            <a:r>
              <a:rPr lang="ru-RU" sz="3100" dirty="0"/>
              <a:t>	- в помещении без намерения ИХ фактически проживать (пребывать) в этом помещении или без намерения принимающей стороны предоставить это помещение для фактического проживания (пребывания);</a:t>
            </a:r>
          </a:p>
          <a:p>
            <a:pPr>
              <a:buNone/>
            </a:pPr>
            <a:r>
              <a:rPr lang="ru-RU" sz="3100" dirty="0"/>
              <a:t>	- по адресу организации, в которой ИГ в установленном порядке не осуществляют трудовую или иную не запрещенную законодательством деятельность.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b="1" dirty="0"/>
            </a:br>
            <a:r>
              <a:rPr lang="ru-RU" sz="2400" b="1" dirty="0"/>
              <a:t>ст. 9 Федерального закона от 25.07.1998 № 128-ФЗ </a:t>
            </a:r>
            <a:br>
              <a:rPr lang="ru-RU" sz="2400" b="1" dirty="0"/>
            </a:br>
            <a:r>
              <a:rPr lang="ru-RU" sz="2400" b="1" dirty="0"/>
              <a:t>«О государственной дактилоскопической регистрации в РФ"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	</a:t>
            </a:r>
            <a:r>
              <a:rPr lang="ru-RU" sz="2400" dirty="0"/>
              <a:t>Обязательной государственной дактилоскопической регистрации подлежат:</a:t>
            </a:r>
          </a:p>
          <a:p>
            <a:pPr>
              <a:buNone/>
            </a:pPr>
            <a:r>
              <a:rPr lang="ru-RU" sz="2400" dirty="0"/>
              <a:t>	</a:t>
            </a:r>
          </a:p>
          <a:p>
            <a:pPr>
              <a:buNone/>
            </a:pPr>
            <a:r>
              <a:rPr lang="ru-RU" sz="2400" dirty="0"/>
              <a:t>	- ИГ и ЛБГ, прибывшие в РФ в целях осуществления трудовой деятельности, в том числе при обращении с заявлением об оформлении патента или при получении разрешения на работу;</a:t>
            </a:r>
          </a:p>
          <a:p>
            <a:pPr>
              <a:buNone/>
            </a:pPr>
            <a:r>
              <a:rPr lang="ru-RU" sz="2400" dirty="0"/>
              <a:t>	</a:t>
            </a:r>
          </a:p>
          <a:p>
            <a:pPr>
              <a:buNone/>
            </a:pPr>
            <a:r>
              <a:rPr lang="ru-RU" sz="2400" dirty="0"/>
              <a:t>	- ИГ и ЛБГ, прибывшие в РФ в целях, не связанных с осуществлением трудовой деятельности, на срок, превышающий 90 дней со дня въезда в РФ.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ПРИВЛЕЧЕНИЕ К ТРУДУ ИНОСТРАННОГО РАБОТНИКА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/>
              <a:t>	Для осуществления трудовой деятельности необходимо оформить патент в течение 30 календарных дней с момента въезда.</a:t>
            </a:r>
            <a:endParaRPr lang="ru-RU" dirty="0"/>
          </a:p>
          <a:p>
            <a:pPr>
              <a:buNone/>
            </a:pPr>
            <a:r>
              <a:rPr lang="ru-RU" b="1" dirty="0"/>
              <a:t>	Работать без разрешительных документов по трудовому договору имеют право:</a:t>
            </a:r>
            <a:endParaRPr lang="ru-RU" dirty="0"/>
          </a:p>
          <a:p>
            <a:pPr>
              <a:buNone/>
            </a:pPr>
            <a:r>
              <a:rPr lang="ru-RU" b="1" dirty="0"/>
              <a:t>	- постоянно проживающие в РФ (имеющие вид на жительство);</a:t>
            </a:r>
            <a:endParaRPr lang="ru-RU" dirty="0"/>
          </a:p>
          <a:p>
            <a:pPr>
              <a:buNone/>
            </a:pPr>
            <a:r>
              <a:rPr lang="ru-RU" b="1" dirty="0"/>
              <a:t>	- временно проживающие в РФ (имеющие разрешение на временное проживание);</a:t>
            </a:r>
            <a:endParaRPr lang="ru-RU" dirty="0"/>
          </a:p>
          <a:p>
            <a:pPr>
              <a:buNone/>
            </a:pPr>
            <a:r>
              <a:rPr lang="ru-RU" b="1" dirty="0"/>
              <a:t>	- участники Государственной программы по оказанию содействия добровольному переселению в РФ соотечественников, проживающих за рубежом;</a:t>
            </a:r>
            <a:endParaRPr lang="ru-RU" dirty="0"/>
          </a:p>
          <a:p>
            <a:pPr>
              <a:buNone/>
            </a:pPr>
            <a:r>
              <a:rPr lang="ru-RU" b="1" dirty="0"/>
              <a:t>	- граждане государств – членов Евразийского экономического союза (ЕАЭС) – Республик Беларусь, Казахстан, Армения и Киргизской Республики.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ОТВЕТСТВЕННОСТЬ РАБОТОДАТЕЛЯ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4000" dirty="0"/>
              <a:t>Неуведомление или нарушение установленного порядка и (или) формы уведомления территориального органа федерального органа исполнительной власти, осуществляющего федеральный государственный контроль (надзор) в сфере миграции, о заключении или прекращении (расторжении) трудового договора или гражданско-правового договора на выполнение работ (оказание услуг) с иностранным гражданином в срок, не превышающий трех рабочих дней с даты заключения, прекращения (расторжения) договора, если такое уведомление требуется в соответствии с федеральным законом, -</a:t>
            </a:r>
          </a:p>
          <a:p>
            <a:pPr>
              <a:buNone/>
            </a:pPr>
            <a:r>
              <a:rPr lang="ru-RU" sz="4000" dirty="0"/>
              <a:t>	влечет наложение административного штрафа </a:t>
            </a:r>
          </a:p>
          <a:p>
            <a:pPr>
              <a:buNone/>
            </a:pPr>
            <a:r>
              <a:rPr lang="ru-RU" sz="4000" dirty="0"/>
              <a:t>	на граждан в размере от двух тысяч до пяти тысяч рублей; </a:t>
            </a:r>
          </a:p>
          <a:p>
            <a:pPr>
              <a:buNone/>
            </a:pPr>
            <a:r>
              <a:rPr lang="ru-RU" sz="4000" dirty="0"/>
              <a:t>	на должностных лиц - от тридцати пяти тысяч до пятидесяти тысяч рублей; </a:t>
            </a:r>
          </a:p>
          <a:p>
            <a:pPr>
              <a:buNone/>
            </a:pPr>
            <a:r>
              <a:rPr lang="ru-RU" sz="4000" dirty="0"/>
              <a:t>	на юридических лиц - от четырехсот тысяч до восьмисот тысяч рублей либо административное приостановление деятельности на срок от четырнадцати до девяноста суток.</a:t>
            </a:r>
          </a:p>
          <a:p>
            <a:pPr>
              <a:buNone/>
            </a:pPr>
            <a:r>
              <a:rPr lang="ru-RU" sz="4000" dirty="0"/>
              <a:t>	(ч. 3 ст. 18.15 КоАП РФ)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ОТВЕТСТВЕННОСТЬ РАБОТОДАТЕЛЯ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	Привлечение к трудовой деятельности в Российской Федерации иностранного гражданина или лица без гражданства без получения в установленном порядке разрешения на привлечение и использование иностранных работников, если такое разрешение требуется в соответствии с федеральным законом, -</a:t>
            </a:r>
          </a:p>
          <a:p>
            <a:pPr>
              <a:buNone/>
            </a:pPr>
            <a:r>
              <a:rPr lang="ru-RU" dirty="0"/>
              <a:t>	влечет наложение административного штрафа </a:t>
            </a:r>
          </a:p>
          <a:p>
            <a:pPr>
              <a:buNone/>
            </a:pPr>
            <a:r>
              <a:rPr lang="ru-RU" dirty="0"/>
              <a:t>	на граждан в размере от двух тысяч до пяти тысяч рублей; </a:t>
            </a:r>
          </a:p>
          <a:p>
            <a:pPr marL="0" indent="0">
              <a:buNone/>
            </a:pPr>
            <a:r>
              <a:rPr lang="ru-RU" dirty="0"/>
              <a:t>     на должностных лиц - от двадцати пяти тысяч до пятидесяти     тысяч рублей; </a:t>
            </a:r>
          </a:p>
          <a:p>
            <a:pPr>
              <a:buNone/>
            </a:pPr>
            <a:r>
              <a:rPr lang="ru-RU" dirty="0"/>
              <a:t>	на юридических лиц - от двухсот пятидесяти тысяч до восьмисот тысяч рублей либо административное приостановление деятельности на срок от четырнадцати до девяноста суток.</a:t>
            </a:r>
          </a:p>
          <a:p>
            <a:pPr>
              <a:buNone/>
            </a:pPr>
            <a:r>
              <a:rPr lang="ru-RU" dirty="0"/>
              <a:t>	(ч. 2 ст. 18.15 </a:t>
            </a:r>
            <a:r>
              <a:rPr lang="ru-RU" dirty="0" err="1"/>
              <a:t>КоАП</a:t>
            </a:r>
            <a:r>
              <a:rPr lang="ru-RU" dirty="0"/>
              <a:t> РФ)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РВП и ВНЖ</a:t>
            </a:r>
          </a:p>
        </p:txBody>
      </p:sp>
      <p:pic>
        <p:nvPicPr>
          <p:cNvPr id="4" name="Содержимое 3" descr="РВП ИВНЖ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5342" y="1600200"/>
            <a:ext cx="8053315" cy="45259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ст. 8 Закона от 25.07.2002 N 115-ФЗ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b="1" dirty="0"/>
              <a:t>	</a:t>
            </a:r>
            <a:r>
              <a:rPr lang="ru-RU" sz="7600" b="1" dirty="0"/>
              <a:t>Без получения РВП вид на жительство выдается</a:t>
            </a:r>
            <a:r>
              <a:rPr lang="ru-RU" sz="7600" dirty="0"/>
              <a:t>:</a:t>
            </a:r>
          </a:p>
          <a:p>
            <a:pPr>
              <a:buNone/>
            </a:pPr>
            <a:r>
              <a:rPr lang="ru-RU" sz="7600" dirty="0"/>
              <a:t>	- ИГ, родившемуся на территории РСФСР и состоявшему в прошлом в гражданстве СССР;</a:t>
            </a:r>
          </a:p>
          <a:p>
            <a:pPr>
              <a:buNone/>
            </a:pPr>
            <a:r>
              <a:rPr lang="ru-RU" sz="7600" dirty="0"/>
              <a:t>	- ИГ, имеющему родителя (усыновителя, опекуна, попечителя), сына или дочь, состоящих в гражданстве РФ и постоянно проживающих в РФ;</a:t>
            </a:r>
          </a:p>
          <a:p>
            <a:pPr>
              <a:buNone/>
            </a:pPr>
            <a:r>
              <a:rPr lang="ru-RU" sz="7600" dirty="0"/>
              <a:t>	- ИГ, признанному носителем русского языка в соответствии со статьей 33.1 Федерального закона от 31.05.2002 года № 62-ФЗ "О гражданстве РФ";</a:t>
            </a:r>
          </a:p>
          <a:p>
            <a:pPr>
              <a:buNone/>
            </a:pPr>
            <a:r>
              <a:rPr lang="ru-RU" sz="7600" dirty="0"/>
              <a:t>	- ИГ, осуществлявшему не менее 6 месяцев до дня обращения с заявлением о выдаче вида на жительство трудовую деятельность в Российской Федерации по профессии (специальности, должности), включенной в перечень профессий (специальностей, должностей);</a:t>
            </a:r>
          </a:p>
          <a:p>
            <a:pPr>
              <a:buNone/>
            </a:pPr>
            <a:r>
              <a:rPr lang="ru-RU" sz="7600" dirty="0"/>
              <a:t>	- ИГ, успешно освоившему в РФ имеющую государственную аккредитацию образовательную программу высшего образования по очной форме обучения и получившему документ об образовании и о квалификации с отличием;</a:t>
            </a:r>
          </a:p>
          <a:p>
            <a:pPr>
              <a:buNone/>
            </a:pPr>
            <a:r>
              <a:rPr lang="ru-RU" sz="7600" dirty="0"/>
              <a:t>	- ИГ, являющемуся гражданином Донецкой Народной Республики, Луганской Народной Республики, Республики Казахстан, Республики Молдова или Украины.</a:t>
            </a:r>
          </a:p>
          <a:p>
            <a:pPr>
              <a:buNone/>
            </a:pPr>
            <a:r>
              <a:rPr lang="ru-RU" sz="7600" dirty="0"/>
              <a:t>	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ст. 6 Закона от 25.07.2002 N 115-ФЗ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7200" b="1" dirty="0"/>
              <a:t>	Без учета утвержденной Правительством РФ квоты РВП может быть выдано ИГ:</a:t>
            </a:r>
          </a:p>
          <a:p>
            <a:pPr>
              <a:buNone/>
            </a:pPr>
            <a:r>
              <a:rPr lang="ru-RU" sz="7200" dirty="0"/>
              <a:t>	- который указан в п. 2 ст. 8 настоящего ФЗ и которому ВНЖ выдается без получения РВП;</a:t>
            </a:r>
          </a:p>
          <a:p>
            <a:pPr>
              <a:buNone/>
            </a:pPr>
            <a:r>
              <a:rPr lang="ru-RU" sz="7200" dirty="0"/>
              <a:t>	- состоящему в браке с гражданином РФ, имеющим место жительства в РФ, - в субъекте РФ, в котором расположено место жительства гражданина РФ, являющегося его супругом (супругой);</a:t>
            </a:r>
          </a:p>
          <a:p>
            <a:pPr>
              <a:buNone/>
            </a:pPr>
            <a:r>
              <a:rPr lang="ru-RU" sz="7200" dirty="0"/>
              <a:t>	- являющемуся участником Государственной программы по оказанию содействия добровольному переселению в РФ соотечественников, проживающих за рубежом, и членам его семьи, переселяющимся совместно с ним в РФ;</a:t>
            </a:r>
          </a:p>
          <a:p>
            <a:pPr>
              <a:buNone/>
            </a:pPr>
            <a:r>
              <a:rPr lang="ru-RU" sz="7200" dirty="0"/>
              <a:t>	- являющемуся гражданином государства, входившего в состав СССР, и получившему профессиональное образование в государственной образовательной организации высшего образования, государственной профессиональной образовательной организации или государственной научной организации, расположенных на территории РФ, по имеющим государственную аккредитацию образовательным программам или по программе подготовки научных и научно-педагогических кадров в аспирантуре (адъюнктуре);</a:t>
            </a:r>
          </a:p>
          <a:p>
            <a:pPr>
              <a:buNone/>
            </a:pPr>
            <a:r>
              <a:rPr lang="ru-RU" sz="7200" dirty="0"/>
              <a:t>	- являющемуся гражданином Республики Казахстан, Республики Молдова или Украины.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/>
              <a:t>ст. 7 Закона от 25.07.2002 N 115-ФЗ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b="1" dirty="0"/>
              <a:t>	</a:t>
            </a:r>
            <a:r>
              <a:rPr lang="ru-RU" sz="7200" b="1" dirty="0"/>
              <a:t>РВП ИГ не выдается, а ранее выданное разрешение аннулируется в случае, если данный ИГ:</a:t>
            </a:r>
            <a:endParaRPr lang="ru-RU" sz="7200" dirty="0"/>
          </a:p>
          <a:p>
            <a:pPr>
              <a:buNone/>
            </a:pPr>
            <a:r>
              <a:rPr lang="ru-RU" sz="7200" dirty="0"/>
              <a:t>	- выступает за насильственное изменение основ конституционного строя РФ, иными действиями создает угрозу безопасности РФ или граждан РФ;</a:t>
            </a:r>
          </a:p>
          <a:p>
            <a:pPr>
              <a:buNone/>
            </a:pPr>
            <a:r>
              <a:rPr lang="ru-RU" sz="7200" dirty="0"/>
              <a:t>	- финансирует, планирует террористические (экстремистские) акты, оказывает содействие в совершении таких актов или совершает их, а равно иными действиями поддерживает террористическую (экстремистскую) деятельность;</a:t>
            </a:r>
          </a:p>
          <a:p>
            <a:pPr>
              <a:buNone/>
            </a:pPr>
            <a:r>
              <a:rPr lang="ru-RU" sz="7200" dirty="0"/>
              <a:t>	- в течение пяти лет, предшествовавших дню подачи заявления о выдаче РВП, подвергался административному выдворению за пределы РФ;</a:t>
            </a:r>
          </a:p>
          <a:p>
            <a:pPr>
              <a:buNone/>
            </a:pPr>
            <a:r>
              <a:rPr lang="ru-RU" sz="7200" dirty="0"/>
              <a:t>	- представил поддельные или подложные документы либо сообщил о себе заведомо ложные сведения;</a:t>
            </a:r>
          </a:p>
          <a:p>
            <a:pPr>
              <a:buNone/>
            </a:pPr>
            <a:r>
              <a:rPr lang="ru-RU" sz="7200" dirty="0"/>
              <a:t>	- осужден вступившим в законную силу приговором суда за совершение тяжкого или особо тяжкого преступления или за совершение преступления, связанного с незаконным оборотом наркотических средств, психотропных веществ и их аналогов или </a:t>
            </a:r>
            <a:r>
              <a:rPr lang="ru-RU" sz="7200" dirty="0" err="1"/>
              <a:t>прекурсоров</a:t>
            </a:r>
            <a:r>
              <a:rPr lang="ru-RU" sz="7200" dirty="0"/>
              <a:t>, растений, содержащих наркотические средства или психотропные вещества либо их </a:t>
            </a:r>
            <a:r>
              <a:rPr lang="ru-RU" sz="7200" dirty="0" err="1"/>
              <a:t>прекурсоры</a:t>
            </a:r>
            <a:r>
              <a:rPr lang="ru-RU" sz="7200" dirty="0"/>
              <a:t>, а также их частей, содержащих наркотические средства или психотропные вещества либо их </a:t>
            </a:r>
            <a:r>
              <a:rPr lang="ru-RU" sz="7200" dirty="0" err="1"/>
              <a:t>прекурсоры</a:t>
            </a:r>
            <a:r>
              <a:rPr lang="ru-RU" sz="7200" dirty="0"/>
              <a:t>;</a:t>
            </a:r>
          </a:p>
          <a:p>
            <a:pPr>
              <a:buNone/>
            </a:pPr>
            <a:r>
              <a:rPr lang="ru-RU" sz="7200" dirty="0"/>
              <a:t>	- имеет непогашенную или неснятую судимость за совершение тяжкого или особо тяжкого преступления на территории РФ либо за ее пределами, признаваемого таковым в соответствии с федеральным законом;</a:t>
            </a:r>
          </a:p>
          <a:p>
            <a:pPr>
              <a:buNone/>
            </a:pPr>
            <a:r>
              <a:rPr lang="ru-RU" sz="4800" dirty="0"/>
              <a:t>	</a:t>
            </a:r>
          </a:p>
          <a:p>
            <a:endParaRPr lang="ru-RU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ст. 7 Закона от 25.07.2002 N 115-ФЗ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4900" dirty="0"/>
              <a:t>- неоднократно (два и более раза) в течение одного года привлекался к административной ответственности за совершение административного правонарушения, связанного с посягательством на общественный порядок и общественную безопасность либо нарушением режима пребывания (проживания) ИГ в РФ или порядка осуществления ими трудовой деятельности на территории РФ, либо совершил административное правонарушение, связанное с незаконным оборотом наркотических средств;</a:t>
            </a:r>
          </a:p>
          <a:p>
            <a:pPr>
              <a:buNone/>
            </a:pPr>
            <a:r>
              <a:rPr lang="ru-RU" sz="4900" dirty="0"/>
              <a:t>	- заключил брак с гражданином РФ, послуживший основанием для получения разрешения на временное проживание, и этот брак признан судом недействительным;</a:t>
            </a:r>
          </a:p>
          <a:p>
            <a:pPr>
              <a:buNone/>
            </a:pPr>
            <a:r>
              <a:rPr lang="ru-RU" sz="4900" dirty="0"/>
              <a:t>	- является потребителем наркотических средств или психотропных веществ без назначения врача либо новых потенциально опасных </a:t>
            </a:r>
            <a:r>
              <a:rPr lang="ru-RU" sz="4900" dirty="0" err="1"/>
              <a:t>психоактивных</a:t>
            </a:r>
            <a:r>
              <a:rPr lang="ru-RU" sz="4900" dirty="0"/>
              <a:t> веществ, либо страдает одним из инфекционных заболеваний, представляющих опасность для окружающих, либо не имеет сертификата об отсутствии у него заболевания, вызываемого вирусом иммунодефицита человека (ВИЧ-инфекции), за исключением случаев, предусмотренных абзацем третьим пункта 3 статьи 11 Федерального закона от 30 марта 1995 года N 38-ФЗ "О предупреждении распространения в РФ заболевания, вызываемого вирусом иммунодефицита человека (ВИЧ-инфекции)", либо в сроки, предусмотренные настоящим Федеральным законом, не представил выданные по результатам медицинского освидетельствования медицинские документы и сертификат;</a:t>
            </a:r>
          </a:p>
          <a:p>
            <a:pPr>
              <a:buNone/>
            </a:pPr>
            <a:r>
              <a:rPr lang="ru-RU" sz="4900" dirty="0"/>
              <a:t>	- в случае принятия в установленном порядке решения о нежелательности пребывания (проживания) в РФ, в том числе в случае приостановления действия такого решения, или решения о </a:t>
            </a:r>
            <a:r>
              <a:rPr lang="ru-RU" sz="4900" dirty="0" err="1"/>
              <a:t>неразрешении</a:t>
            </a:r>
            <a:r>
              <a:rPr lang="ru-RU" sz="4900" dirty="0"/>
              <a:t> въезда в РФ данного ИГ.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br>
              <a:rPr lang="ru-RU" sz="3000" b="1" dirty="0"/>
            </a:br>
            <a:r>
              <a:rPr lang="ru-RU" sz="3000" b="1" dirty="0"/>
              <a:t>Запрет на въезд в РФ </a:t>
            </a:r>
            <a:br>
              <a:rPr lang="ru-RU" sz="3000" b="1" dirty="0"/>
            </a:br>
            <a:r>
              <a:rPr lang="ru-RU" sz="2000" b="1" dirty="0"/>
              <a:t>(ст. ст. 26, 27 Закона от 15.08.1996 N 114-ФЗ; </a:t>
            </a:r>
            <a:br>
              <a:rPr lang="ru-RU" sz="2000" b="1" dirty="0"/>
            </a:br>
            <a:r>
              <a:rPr lang="ru-RU" sz="2000" b="1" dirty="0"/>
              <a:t>Перечень, утв. Постановлением Правительства РФ от 14.01.2015 N 12)</a:t>
            </a:r>
            <a:br>
              <a:rPr lang="ru-RU" sz="3000" dirty="0"/>
            </a:b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	-МВД РФ; </a:t>
            </a:r>
            <a:endParaRPr lang="ru-RU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/>
              <a:t>	-ФСБ РФ; </a:t>
            </a:r>
            <a:endParaRPr lang="ru-RU" dirty="0"/>
          </a:p>
          <a:p>
            <a:pPr>
              <a:buNone/>
            </a:pPr>
            <a:r>
              <a:rPr lang="ru-RU" b="1" dirty="0"/>
              <a:t>	-Минобороны РФ;</a:t>
            </a:r>
            <a:endParaRPr lang="ru-RU" dirty="0"/>
          </a:p>
          <a:p>
            <a:pPr>
              <a:buNone/>
            </a:pPr>
            <a:r>
              <a:rPr lang="ru-RU" b="1" dirty="0"/>
              <a:t>	-СВР РФ; </a:t>
            </a:r>
            <a:endParaRPr lang="ru-RU" dirty="0"/>
          </a:p>
          <a:p>
            <a:pPr>
              <a:buNone/>
            </a:pPr>
            <a:r>
              <a:rPr lang="ru-RU" b="1" dirty="0"/>
              <a:t>	-МИД РФ; </a:t>
            </a:r>
            <a:endParaRPr lang="ru-RU" dirty="0"/>
          </a:p>
          <a:p>
            <a:pPr>
              <a:buNone/>
            </a:pPr>
            <a:r>
              <a:rPr lang="ru-RU" b="1" dirty="0"/>
              <a:t>	-ФСИН РФ;</a:t>
            </a:r>
            <a:endParaRPr lang="ru-RU" dirty="0"/>
          </a:p>
          <a:p>
            <a:pPr>
              <a:buNone/>
            </a:pPr>
            <a:r>
              <a:rPr lang="ru-RU" b="1" dirty="0"/>
              <a:t>	-ФТС РФ;</a:t>
            </a:r>
            <a:endParaRPr lang="ru-RU" dirty="0"/>
          </a:p>
          <a:p>
            <a:pPr>
              <a:buNone/>
            </a:pPr>
            <a:r>
              <a:rPr lang="ru-RU" b="1" dirty="0"/>
              <a:t>	-Росфинмониторинг. </a:t>
            </a:r>
            <a:endParaRPr lang="ru-RU" dirty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br>
              <a:rPr lang="ru-RU" sz="2200" b="1" dirty="0"/>
            </a:br>
            <a:br>
              <a:rPr lang="ru-RU" sz="2200" b="1" dirty="0"/>
            </a:br>
            <a:r>
              <a:rPr lang="ru-RU" sz="3300" b="1" dirty="0"/>
              <a:t> Решение о нежелательности пребывания (проживания) ИГ или ЛБГ в РФ </a:t>
            </a:r>
            <a:br>
              <a:rPr lang="ru-RU" sz="3300" b="1" dirty="0"/>
            </a:br>
            <a:r>
              <a:rPr lang="ru-RU" sz="2200" b="1" dirty="0"/>
              <a:t>(ст. 25.10 Закона от 15.08.1996 № 114-ФЗ; </a:t>
            </a:r>
            <a:br>
              <a:rPr lang="ru-RU" sz="2200" b="1" dirty="0"/>
            </a:br>
            <a:r>
              <a:rPr lang="ru-RU" sz="2200" b="1" dirty="0"/>
              <a:t>ст. 31 Закона от 25.07.2002 № 115-ФЗ4;</a:t>
            </a:r>
            <a:br>
              <a:rPr lang="ru-RU" sz="2200" b="1" dirty="0"/>
            </a:br>
            <a:r>
              <a:rPr lang="ru-RU" sz="2200" b="1" dirty="0"/>
              <a:t>Порядок принятия, утв. Постановлением Правительства РФ </a:t>
            </a:r>
            <a:br>
              <a:rPr lang="ru-RU" sz="2200" b="1" dirty="0"/>
            </a:br>
            <a:r>
              <a:rPr lang="ru-RU" sz="2200" b="1" dirty="0"/>
              <a:t>от 05.05.2018 N 551)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/>
              <a:t>	</a:t>
            </a:r>
          </a:p>
          <a:p>
            <a:pPr>
              <a:buNone/>
            </a:pPr>
            <a:r>
              <a:rPr lang="ru-RU" b="1" dirty="0"/>
              <a:t>	В отношении ИГ или ЛБГ, незаконно находящихся на территории РФ, либо лица, которому не разрешен въезд в РФ, а также в случае, если пребывание (проживание) ИГ или ЛБГ, законно находящихся в РФ, создает реальную угрозу обороноспособности или безопасности государства, либо общественному порядку, либо здоровью населения, в целях защиты основ конституционного строя, нравственности, прав и законных интересов других лиц может быть принято решение о нежелательности пребывания (проживания) данного ИГ или ЛБГ в РФ.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Депортация </a:t>
            </a:r>
            <a:br>
              <a:rPr lang="ru-RU" b="1" dirty="0"/>
            </a:br>
            <a:r>
              <a:rPr lang="ru-RU" sz="2200" b="1" dirty="0"/>
              <a:t>(ст. ст.</a:t>
            </a:r>
            <a:r>
              <a:rPr lang="ru-RU" sz="2200" b="1" dirty="0">
                <a:hlinkClick r:id="rId2"/>
              </a:rPr>
              <a:t> </a:t>
            </a:r>
            <a:r>
              <a:rPr lang="ru-RU" sz="2200" b="1" dirty="0"/>
              <a:t>25.10, 31 Закона от 15.08.1996 N 114-ФЗ; </a:t>
            </a:r>
            <a:br>
              <a:rPr lang="ru-RU" sz="2200" b="1" dirty="0"/>
            </a:br>
            <a:r>
              <a:rPr lang="ru-RU" sz="2200" b="1" dirty="0"/>
              <a:t>Порядок, утв. Приказ МВД России от 24.04.2020 N 239)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	Депортация ИГ или ЛБГ, в отношении которых принято решение о </a:t>
            </a:r>
            <a:r>
              <a:rPr lang="ru-RU" dirty="0" err="1"/>
              <a:t>неразрешении</a:t>
            </a:r>
            <a:r>
              <a:rPr lang="ru-RU" dirty="0"/>
              <a:t> въезда в РФ или решение о нежелательности пребывания (проживания) в РФ, осуществляется федеральным органом исполнительной власти в сфере внутренних дел или его территориальным органом во взаимодействии с иными федеральными органами исполнительной власти и их территориальными органами в пределах их компетенции.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Конституционный Суд РФ от 06.10.2022 N 41-П "По делу о проверке конституционности подпункта 12 части первой статьи 27 Федерального закона "О порядке выезда из Российской Федерации и въезда в Российскую Федерацию" в связи с жалобой гражданина Республики Сербия М.М. </a:t>
            </a:r>
            <a:r>
              <a:rPr lang="ru-RU" sz="2000" b="1" dirty="0" err="1"/>
              <a:t>Джурджевича</a:t>
            </a:r>
            <a:r>
              <a:rPr lang="ru-RU" sz="2000" b="1" dirty="0"/>
              <a:t>" постановил: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	«Суд при проверке законности и обоснованности решения о </a:t>
            </a:r>
            <a:r>
              <a:rPr lang="ru-RU" dirty="0" err="1"/>
              <a:t>неразрешении</a:t>
            </a:r>
            <a:r>
              <a:rPr lang="ru-RU" dirty="0"/>
              <a:t> въезда в Российскую Федерацию не может </a:t>
            </a:r>
            <a:r>
              <a:rPr lang="ru-RU" b="1" dirty="0"/>
              <a:t>оценивать данное решение только на основании формальных предписаний Федерального закона</a:t>
            </a:r>
            <a:r>
              <a:rPr lang="ru-RU" dirty="0"/>
              <a:t> "О порядке выезда из Российской Федерации и въезда в Российскую Федерацию", предусматривающих полномочие уполномоченного органа на вынесение соответствующего решения и даже, по буквальному смыслу этой нормы, обязательность такового при наличии указанных в части первой статьи 27 данного Федерального закона оснований, </a:t>
            </a:r>
            <a:r>
              <a:rPr lang="ru-RU" b="1" dirty="0"/>
              <a:t>а обязан самостоятельно разрешить вопрос о допустимости применения запрета на въезд в Российскую Федерацию с учетом негативных последствий этого запрета для обеспечения права на уважение семейной жизни иностранного гражданина, ранее установленных судом</a:t>
            </a:r>
            <a:r>
              <a:rPr lang="ru-RU" dirty="0"/>
              <a:t>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ГРАЖДАНСТВО РФ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Федеральный закон от 31.05.2002 № 62-ФЗ «О гражданстве Российской Федерации»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b="1" dirty="0"/>
              <a:t>Двойное гражданство </a:t>
            </a:r>
            <a:r>
              <a:rPr lang="ru-RU" dirty="0"/>
              <a:t>- наличие у гражданина РФ гражданства (подданства) иностранного государства (ст. 3)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Федеральный закон от 28.04.2023 № 138-ФЗ «О гражданстве Российской Федерации»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b="1" dirty="0"/>
              <a:t>Двойное гражданство </a:t>
            </a:r>
            <a:r>
              <a:rPr lang="ru-RU" dirty="0"/>
              <a:t>- наличие у гражданина РФ гражданства (подданства) иностранного государства, с которым Российской Федерацией заключен международный договор о двойном гражданстве; </a:t>
            </a:r>
          </a:p>
          <a:p>
            <a:endParaRPr lang="ru-RU" dirty="0"/>
          </a:p>
          <a:p>
            <a:pPr>
              <a:buNone/>
            </a:pPr>
            <a:r>
              <a:rPr lang="ru-RU" dirty="0"/>
              <a:t> 	</a:t>
            </a:r>
            <a:r>
              <a:rPr lang="ru-RU" b="1" dirty="0"/>
              <a:t>Множественное гражданство </a:t>
            </a:r>
            <a:r>
              <a:rPr lang="ru-RU" dirty="0"/>
              <a:t>- наличие у гражданина РФ гражданства (подданства) иностранного государства, с которым РФ не заключен международный договор о двойном гражданстве (ст. 4);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346050"/>
          </a:xfrm>
        </p:spPr>
        <p:txBody>
          <a:bodyPr>
            <a:noAutofit/>
          </a:bodyPr>
          <a:lstStyle/>
          <a:p>
            <a:r>
              <a:rPr lang="ru-RU" sz="2000" dirty="0"/>
              <a:t>ГРАЖДАНСТВО РФ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620689"/>
            <a:ext cx="4040188" cy="792088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Федеральный закон от 31.05.2002 № 62-ФЗ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532859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600" dirty="0"/>
              <a:t>	</a:t>
            </a:r>
            <a:r>
              <a:rPr lang="ru-RU" sz="6000" dirty="0"/>
              <a:t>Если иное не предусмотрено международным договором РФ или федеральным законом, гражданин РФ </a:t>
            </a:r>
          </a:p>
          <a:p>
            <a:pPr>
              <a:buNone/>
            </a:pPr>
            <a:r>
              <a:rPr lang="ru-RU" sz="6000" dirty="0"/>
              <a:t>	(за исключением граждан РФ, постоянно проживающих за пределами РФ), </a:t>
            </a:r>
            <a:r>
              <a:rPr lang="ru-RU" sz="6000" b="1" dirty="0"/>
              <a:t>имеющий также иное гражданство либо вид на жительство</a:t>
            </a:r>
            <a:r>
              <a:rPr lang="ru-RU" sz="6000" dirty="0"/>
              <a:t> или иной действительный документ, подтверждающий право на его постоянное проживание в иностранном государстве, </a:t>
            </a:r>
            <a:r>
              <a:rPr lang="ru-RU" sz="6000" b="1" dirty="0"/>
              <a:t>обязан подать письменное уведомление о наличии</a:t>
            </a:r>
            <a:r>
              <a:rPr lang="ru-RU" sz="6000" dirty="0"/>
              <a:t> иного гражданства или документа на право постоянного проживания в иностранном государстве </a:t>
            </a:r>
          </a:p>
          <a:p>
            <a:pPr>
              <a:buNone/>
            </a:pPr>
            <a:r>
              <a:rPr lang="ru-RU" sz="6000" b="1" dirty="0"/>
              <a:t>	в территориальный орган федерального органа исполнительной власти в сфере внутренних дел по месту жительства данного гражданина в пределах РФ</a:t>
            </a:r>
            <a:r>
              <a:rPr lang="ru-RU" sz="6000" dirty="0"/>
              <a:t> (в случае отсутствия такового - по месту его пребывания в пределах РФ, а в случае отсутствия у него места жительства и места пребывания в пределах РФ - по месту его фактического нахождения в РФ) </a:t>
            </a:r>
            <a:r>
              <a:rPr lang="ru-RU" sz="6000" b="1" dirty="0"/>
              <a:t>в течение шестидесяти дней</a:t>
            </a:r>
            <a:r>
              <a:rPr lang="ru-RU" sz="6000" dirty="0"/>
              <a:t> со дня приобретения данным гражданином иного гражданства или получения им документа на право постоянного проживания в иностранном государстве (ст. 6).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620689"/>
            <a:ext cx="4041775" cy="648072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  <a:p>
            <a:r>
              <a:rPr lang="ru-RU" dirty="0"/>
              <a:t>Федеральный закон от 28.04.2023 № 138-ФЗ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052736"/>
            <a:ext cx="4041775" cy="547260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600" dirty="0"/>
              <a:t>	</a:t>
            </a:r>
          </a:p>
          <a:p>
            <a:pPr>
              <a:buNone/>
            </a:pPr>
            <a:r>
              <a:rPr lang="ru-RU" sz="5600" dirty="0"/>
              <a:t>	</a:t>
            </a:r>
            <a:r>
              <a:rPr lang="ru-RU" sz="6000" dirty="0"/>
              <a:t>Гражданин РФ </a:t>
            </a:r>
            <a:r>
              <a:rPr lang="ru-RU" sz="6000" b="1" dirty="0"/>
              <a:t>обязан подавать уведомление о каждом факте</a:t>
            </a:r>
            <a:r>
              <a:rPr lang="ru-RU" sz="6000" dirty="0"/>
              <a:t> приобретения гражданства (подданства) иностранного государства либо получения вида на жительство или иного документа, подтверждающего право на постоянное проживание гражданина РФ на территории иностранного государства, </a:t>
            </a:r>
          </a:p>
          <a:p>
            <a:pPr>
              <a:buNone/>
            </a:pPr>
            <a:r>
              <a:rPr lang="ru-RU" sz="6000" dirty="0"/>
              <a:t>	а также </a:t>
            </a:r>
            <a:r>
              <a:rPr lang="ru-RU" sz="6000" b="1" dirty="0"/>
              <a:t>вправе подавать уведомление </a:t>
            </a:r>
          </a:p>
          <a:p>
            <a:pPr>
              <a:buNone/>
            </a:pPr>
            <a:r>
              <a:rPr lang="ru-RU" sz="6000" b="1" dirty="0"/>
              <a:t>	об утрате </a:t>
            </a:r>
            <a:r>
              <a:rPr lang="ru-RU" sz="6000" dirty="0"/>
              <a:t>гражданства (подданства) иностранного государства либо вида на жительство или иного документа, подтверждающего право на постоянное проживание гражданина РФ на территории иностранного государства.</a:t>
            </a:r>
          </a:p>
          <a:p>
            <a:pPr>
              <a:buNone/>
            </a:pPr>
            <a:endParaRPr lang="ru-RU" sz="6000" dirty="0"/>
          </a:p>
          <a:p>
            <a:pPr>
              <a:buNone/>
            </a:pPr>
            <a:r>
              <a:rPr lang="ru-RU" sz="6000" dirty="0"/>
              <a:t>	Гражданин РФ, находящийся за пределами РФ, может подать соответствующее уведомление в дипломатическое представительство или консульское учреждение. (ст. 11).</a:t>
            </a:r>
          </a:p>
          <a:p>
            <a:pPr>
              <a:buNone/>
            </a:pPr>
            <a:endParaRPr lang="ru-RU" sz="6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ст. 19.8.3 </a:t>
            </a:r>
            <a:r>
              <a:rPr lang="ru-RU" dirty="0" err="1"/>
              <a:t>КоАП</a:t>
            </a:r>
            <a:r>
              <a:rPr lang="ru-RU" dirty="0"/>
              <a:t> РФ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Нарушение установленного порядка подачи гражданином Российской Федерации или законным представителем гражданина Российской Федерации уведомления о наличии у гражданина гражданства (подданства) иностранного государства либо вида на жительство или иного действительного документа, подтверждающего право на его постоянное проживание в иностранном государстве, выразившееся в несвоевременной подаче такого уведомления, либо в предоставлении сведений, которые должны содержаться в таком уведомлении, в неполном объеме, либо в предоставлении заведомо недостоверных сведений, -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влечет наложение административного штрафа на граждан в размере от пятисот до одной тысячи рублей.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ст. 330.2 УК РФ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/>
              <a:t>	</a:t>
            </a:r>
            <a:r>
              <a:rPr lang="ru-RU" dirty="0"/>
              <a:t>Неисполнение лицом установленной законодательством Российской Федерации обязанности по подаче в соответствующий территориальный орган федерального органа исполнительной власти, уполномоченного на осуществление функций по контролю и надзору в сфере миграции, уведомления о наличии у гражданина Российской Федерации гражданства (подданства) иностранного государства либо вида на жительство или иного действительного документа, подтверждающего право на его постоянное проживание в иностранном государстве, -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наказывается штрафом в размере до двухсот тысяч рублей или в размере заработной платы или иного дохода осужденного за период до одного года либо обязательными работами на срок до четырехсот часов.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ГРАЖДАНСТВО РФ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Федеральный закон от 31.05.2002 № 62-ФЗ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/>
              <a:t>Гражданство РФ приобретается:</a:t>
            </a:r>
          </a:p>
          <a:p>
            <a:pPr>
              <a:buNone/>
            </a:pPr>
            <a:r>
              <a:rPr lang="ru-RU" dirty="0"/>
              <a:t>	а) по рождению;</a:t>
            </a:r>
          </a:p>
          <a:p>
            <a:pPr>
              <a:buNone/>
            </a:pPr>
            <a:r>
              <a:rPr lang="ru-RU" dirty="0"/>
              <a:t>	б) в результате приема в гражданство РФ;</a:t>
            </a:r>
          </a:p>
          <a:p>
            <a:pPr>
              <a:buNone/>
            </a:pPr>
            <a:r>
              <a:rPr lang="ru-RU" dirty="0"/>
              <a:t>	в) в результате восстановления в гражданстве РФ;</a:t>
            </a:r>
          </a:p>
          <a:p>
            <a:pPr>
              <a:buNone/>
            </a:pPr>
            <a:r>
              <a:rPr lang="ru-RU" dirty="0"/>
              <a:t>	г) по иным основаниям, предусмотренным настоящим Федеральным законом или международным договором РФ (ст. 11).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Федеральный закон от 28.04.2023 № 138-ФЗ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/>
              <a:t>Гражданство РФ приобретается:</a:t>
            </a:r>
          </a:p>
          <a:p>
            <a:pPr>
              <a:buNone/>
            </a:pPr>
            <a:r>
              <a:rPr lang="ru-RU" dirty="0"/>
              <a:t>	1) по рождению;</a:t>
            </a:r>
          </a:p>
          <a:p>
            <a:pPr>
              <a:buNone/>
            </a:pPr>
            <a:r>
              <a:rPr lang="ru-RU" dirty="0"/>
              <a:t>	2) в результате приема в гражданство РФ;</a:t>
            </a:r>
          </a:p>
          <a:p>
            <a:pPr>
              <a:buNone/>
            </a:pPr>
            <a:r>
              <a:rPr lang="ru-RU" dirty="0"/>
              <a:t>	3) в результате признания гражданином РФ;</a:t>
            </a:r>
          </a:p>
          <a:p>
            <a:pPr>
              <a:buNone/>
            </a:pPr>
            <a:r>
              <a:rPr lang="ru-RU" dirty="0"/>
              <a:t>	4) в результате выбора гражданства РФ при изменении Государственной границы РФ (оптации);</a:t>
            </a:r>
          </a:p>
          <a:p>
            <a:pPr>
              <a:buNone/>
            </a:pPr>
            <a:r>
              <a:rPr lang="ru-RU" dirty="0"/>
              <a:t>	5) в соответствии с международным договором РФ (ст. 12).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dirty="0"/>
              <a:t>ГРАЖДАНСТВО РФ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692697"/>
            <a:ext cx="4040188" cy="720080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Федеральный закон от 31.05.2002 № 62-ФЗ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3500" b="1" dirty="0"/>
              <a:t>Ребенок приобретает гражданство РФ по рождению, если на день рождения ребенка:</a:t>
            </a:r>
          </a:p>
          <a:p>
            <a:pPr>
              <a:buNone/>
            </a:pPr>
            <a:r>
              <a:rPr lang="ru-RU" sz="3500" dirty="0"/>
              <a:t>	а) оба его родителя или единственный его родитель имеют гражданство РФ (независимо от места рождения ребенка);</a:t>
            </a:r>
          </a:p>
          <a:p>
            <a:pPr>
              <a:buNone/>
            </a:pPr>
            <a:r>
              <a:rPr lang="ru-RU" sz="3500" dirty="0"/>
              <a:t>	б) один из его родителей имеет гражданство РФ, а другой родитель является ЛБГ, или признан безвестно отсутствующим, или место его нахождения неизвестно (независимо от места рождения ребенка);</a:t>
            </a:r>
          </a:p>
          <a:p>
            <a:pPr>
              <a:buNone/>
            </a:pPr>
            <a:r>
              <a:rPr lang="ru-RU" sz="3500" dirty="0"/>
              <a:t>	в) один из его родителей имеет гражданство РФ, а другой родитель является ИГ, при условии, что ребенок родился на территории РФ либо если в ином случае он станет ЛБГ;</a:t>
            </a:r>
          </a:p>
          <a:p>
            <a:pPr>
              <a:buNone/>
            </a:pPr>
            <a:r>
              <a:rPr lang="ru-RU" sz="3500" dirty="0"/>
              <a:t>	г) оба его родителя или единственный его родитель, проживающие на территории РФ, являются иностранными гражданами или лицами без гражданства, при условии, что ребенок родился на территории РФ, а государство, гражданами которого являются его родители или единственный его родитель, не предоставляет ребенку свое гражданство (ст. 12).</a:t>
            </a:r>
          </a:p>
          <a:p>
            <a:endParaRPr lang="ru-RU" sz="27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692696"/>
            <a:ext cx="4041775" cy="720079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Федеральный закон от 28.04.2023 № 138-ФЗ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84784"/>
            <a:ext cx="4041775" cy="464137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2500" b="1" dirty="0"/>
              <a:t>Ребенок приобретает гражданство РФ по рождению, если на день рождения ребенка:</a:t>
            </a:r>
          </a:p>
          <a:p>
            <a:pPr>
              <a:buNone/>
            </a:pPr>
            <a:r>
              <a:rPr lang="ru-RU" sz="2500" dirty="0"/>
              <a:t>	1) оба его родителя или единственный родитель имеют гражданство РФ;</a:t>
            </a:r>
          </a:p>
          <a:p>
            <a:pPr>
              <a:buNone/>
            </a:pPr>
            <a:r>
              <a:rPr lang="ru-RU" sz="2500" dirty="0"/>
              <a:t>	2) один из его родителей имеет гражданство РФ, а другой родитель является ЛБГ;</a:t>
            </a:r>
          </a:p>
          <a:p>
            <a:pPr>
              <a:buNone/>
            </a:pPr>
            <a:r>
              <a:rPr lang="ru-RU" sz="2500" dirty="0"/>
              <a:t>	3) один из его родителей имеет гражданство РФ, а другой родитель является иностранным гражданином (при условии, что ребенок родился в РФ);</a:t>
            </a:r>
          </a:p>
          <a:p>
            <a:pPr>
              <a:buNone/>
            </a:pPr>
            <a:r>
              <a:rPr lang="ru-RU" sz="2500" dirty="0"/>
              <a:t>	4) один из его родителей имеет гражданство РФ, а другой родитель является иностранным гражданином (при условии, что ребенок родился за пределами РФ и не приобрел гражданство (подданство) иностранного государства по рождению);</a:t>
            </a:r>
          </a:p>
          <a:p>
            <a:pPr>
              <a:buNone/>
            </a:pPr>
            <a:r>
              <a:rPr lang="ru-RU" sz="2500" dirty="0"/>
              <a:t>	5) оба его родителя или единственный родитель являются иностранными гражданами или лицами без гражданства, постоянно проживающими в РФ (при условии, что ребенок родился в РФ и не приобрел гражданство (подданство) иностранного государства по рождению)</a:t>
            </a:r>
          </a:p>
          <a:p>
            <a:pPr>
              <a:buNone/>
            </a:pPr>
            <a:r>
              <a:rPr lang="ru-RU" sz="2500" dirty="0"/>
              <a:t>	(ст. 13)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dirty="0"/>
              <a:t>ГРАЖДАНСТВО РФ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08721"/>
            <a:ext cx="4040188" cy="792088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Федеральный закон от 31.05.2002 № 62-ФЗ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44973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	</a:t>
            </a:r>
            <a:r>
              <a:rPr lang="ru-RU" sz="2700" b="1" dirty="0"/>
              <a:t>Прием в гражданство РФ в общем порядке</a:t>
            </a:r>
          </a:p>
          <a:p>
            <a:pPr>
              <a:buNone/>
            </a:pPr>
            <a:r>
              <a:rPr lang="ru-RU" sz="2700" dirty="0"/>
              <a:t>	ИГ и ЛБГ, достигшие возраста восемнадцати лет и обладающие дееспособностью, вправе обратиться с заявлениями о приеме в гражданство РФ в общем порядке при условии, если указанные граждане и лица:</a:t>
            </a:r>
          </a:p>
          <a:p>
            <a:pPr>
              <a:buNone/>
            </a:pPr>
            <a:r>
              <a:rPr lang="ru-RU" sz="2700" dirty="0"/>
              <a:t>	а) проживают на территории РФ со дня получения ВНЖ и до дня обращения с заявлениями о приеме в гражданство РФ в течение 5 лет непрерывно, </a:t>
            </a:r>
          </a:p>
          <a:p>
            <a:pPr>
              <a:buNone/>
            </a:pPr>
            <a:r>
              <a:rPr lang="ru-RU" sz="2700" dirty="0"/>
              <a:t>	б) обязуются соблюдать Конституцию РФ и законодательство РФ;</a:t>
            </a:r>
          </a:p>
          <a:p>
            <a:pPr>
              <a:buNone/>
            </a:pPr>
            <a:r>
              <a:rPr lang="ru-RU" sz="2700" dirty="0"/>
              <a:t>	в) имеют законный источник средств к существованию;</a:t>
            </a:r>
          </a:p>
          <a:p>
            <a:pPr>
              <a:buNone/>
            </a:pPr>
            <a:r>
              <a:rPr lang="ru-RU" sz="2700" dirty="0"/>
              <a:t>	</a:t>
            </a:r>
            <a:r>
              <a:rPr lang="ru-RU" sz="2700" dirty="0" err="1"/>
              <a:t>д</a:t>
            </a:r>
            <a:r>
              <a:rPr lang="ru-RU" sz="2700" dirty="0"/>
              <a:t>) владеют русским языком; порядок определения уровня знаний русского языка устанавливается положением о порядке рассмотрения вопросов гражданства РФ </a:t>
            </a:r>
          </a:p>
          <a:p>
            <a:pPr>
              <a:buNone/>
            </a:pPr>
            <a:r>
              <a:rPr lang="ru-RU" sz="2700" dirty="0"/>
              <a:t>	(ст. 13).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764705"/>
            <a:ext cx="4041775" cy="864096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Федеральный закон от 28.04.2023 № 138-ФЗ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56792"/>
            <a:ext cx="4041775" cy="489654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600" b="1" dirty="0"/>
              <a:t>	</a:t>
            </a:r>
            <a:r>
              <a:rPr lang="ru-RU" sz="6000" b="1" dirty="0"/>
              <a:t>Прием в гражданство РФ</a:t>
            </a:r>
          </a:p>
          <a:p>
            <a:pPr>
              <a:buNone/>
            </a:pPr>
            <a:endParaRPr lang="ru-RU" sz="6000" dirty="0"/>
          </a:p>
          <a:p>
            <a:pPr>
              <a:buNone/>
            </a:pPr>
            <a:r>
              <a:rPr lang="ru-RU" sz="6000" dirty="0"/>
              <a:t>	ИГ и ЛБГ, достигшие возраста восемнадцати лет и обладающие дееспособностью, вправе подать заявление о приеме в гражданство РФ при условии, что указанные ИГ и ЛБГ обязуется соблюдать Конституцию РФ, принести Присягу гражданина РФ, а также одновременно соответствует следующим требованиям:</a:t>
            </a:r>
          </a:p>
          <a:p>
            <a:pPr>
              <a:buNone/>
            </a:pPr>
            <a:r>
              <a:rPr lang="ru-RU" sz="6000" dirty="0"/>
              <a:t>	1) постоянно проживает в РФ со дня принятия решения о выдаче ВНЖ в РФ и до дня подачи заявления о приеме в гражданство РФ в течение 5 лет;</a:t>
            </a:r>
          </a:p>
          <a:p>
            <a:pPr>
              <a:buNone/>
            </a:pPr>
            <a:r>
              <a:rPr lang="ru-RU" sz="6000" dirty="0"/>
              <a:t>	2) владеет русским языком;</a:t>
            </a:r>
          </a:p>
          <a:p>
            <a:pPr>
              <a:buNone/>
            </a:pPr>
            <a:r>
              <a:rPr lang="ru-RU" sz="6000" dirty="0"/>
              <a:t>	3) знает историю России и основы законодательства РФ;</a:t>
            </a:r>
          </a:p>
          <a:p>
            <a:pPr>
              <a:buNone/>
            </a:pPr>
            <a:r>
              <a:rPr lang="ru-RU" sz="6000" dirty="0"/>
              <a:t>	4) в отношении указанных ИГ и ЛБГ отсутствуют обстоятельства, являющиеся основаниями отклонения заявления о приеме в гражданство РФ.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/>
              <a:t>ГРАЖДАНСТВО РФ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692697"/>
            <a:ext cx="4040188" cy="72008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6000" dirty="0"/>
              <a:t>Федеральный закон от 31.05.2002 № 62-ФЗ «О гражданстве Российской Федерации»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412776"/>
            <a:ext cx="4040188" cy="471338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b="1" dirty="0"/>
              <a:t>	</a:t>
            </a:r>
            <a:r>
              <a:rPr lang="ru-RU" sz="5600" dirty="0"/>
              <a:t>ИГ и ЛБГ, постоянно проживающие на территории РФ, вправе обратиться с заявлениями о приеме в гражданство РФ </a:t>
            </a:r>
            <a:r>
              <a:rPr lang="ru-RU" sz="5600" b="1" dirty="0"/>
              <a:t>в упрощенном порядке, если:</a:t>
            </a:r>
          </a:p>
          <a:p>
            <a:pPr>
              <a:buNone/>
            </a:pPr>
            <a:endParaRPr lang="ru-RU" sz="5600" dirty="0"/>
          </a:p>
          <a:p>
            <a:pPr>
              <a:buNone/>
            </a:pPr>
            <a:r>
              <a:rPr lang="ru-RU" sz="5600" dirty="0"/>
              <a:t>	- родились на территории РСФСР и имели гражданство бывшего СССР;</a:t>
            </a:r>
          </a:p>
          <a:p>
            <a:pPr>
              <a:buNone/>
            </a:pPr>
            <a:r>
              <a:rPr lang="ru-RU" sz="5600" dirty="0"/>
              <a:t>	- состоят не менее трех лет в браке с гражданином РФ, проживающим на территории РФ;</a:t>
            </a:r>
          </a:p>
          <a:p>
            <a:pPr>
              <a:buNone/>
            </a:pPr>
            <a:r>
              <a:rPr lang="ru-RU" sz="5600" dirty="0"/>
              <a:t>	в) имеют дееспособных сына или дочь, достигших возраста восемнадцати лет и являющихся гражданами РФ;</a:t>
            </a:r>
          </a:p>
          <a:p>
            <a:pPr>
              <a:buNone/>
            </a:pPr>
            <a:r>
              <a:rPr lang="ru-RU" sz="5600" dirty="0"/>
              <a:t>	- имеют хотя бы одного родителя, имеющего гражданство РФ и проживающего на территории РФ;</a:t>
            </a:r>
          </a:p>
          <a:p>
            <a:pPr>
              <a:buNone/>
            </a:pPr>
            <a:r>
              <a:rPr lang="ru-RU" sz="5600" dirty="0"/>
              <a:t>	- являются гражданами Республики Беларусь, Казахстан, Молдова или Украины.</a:t>
            </a:r>
          </a:p>
          <a:p>
            <a:pPr>
              <a:buNone/>
            </a:pPr>
            <a:r>
              <a:rPr lang="ru-RU" sz="5600" dirty="0"/>
              <a:t>	- ИГ и ЛБГ, постоянно проживающие на территории РФ, признанные носителями русского языка </a:t>
            </a:r>
          </a:p>
          <a:p>
            <a:pPr>
              <a:buNone/>
            </a:pPr>
            <a:r>
              <a:rPr lang="ru-RU" sz="5600" dirty="0"/>
              <a:t>	- в случае, если ИГ и ЛБГ, являются участниками Государственной программы </a:t>
            </a:r>
          </a:p>
          <a:p>
            <a:pPr>
              <a:buNone/>
            </a:pPr>
            <a:r>
              <a:rPr lang="ru-RU" sz="5600" dirty="0"/>
              <a:t>	(ст. 14).</a:t>
            </a:r>
          </a:p>
          <a:p>
            <a:endParaRPr lang="ru-RU" sz="5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692696"/>
            <a:ext cx="4041775" cy="720079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Федеральный закон от 28.04.2023 № 138-ФЗ «О гражданстве Российской Федерации»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268760"/>
            <a:ext cx="4041775" cy="485740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/>
              <a:t>	</a:t>
            </a:r>
            <a:r>
              <a:rPr lang="ru-RU" sz="2500" b="1" dirty="0"/>
              <a:t>Прием в гражданство РФ отдельных категорий ИГ и ЛБГ.</a:t>
            </a:r>
            <a:endParaRPr lang="ru-RU" sz="2500" dirty="0"/>
          </a:p>
          <a:p>
            <a:pPr>
              <a:buNone/>
            </a:pPr>
            <a:r>
              <a:rPr lang="ru-RU" sz="2500" dirty="0"/>
              <a:t>	- родились или постоянно проживали на территории РСФСР и являлись гражданами СССР;</a:t>
            </a:r>
          </a:p>
          <a:p>
            <a:pPr>
              <a:buNone/>
            </a:pPr>
            <a:r>
              <a:rPr lang="ru-RU" sz="2500" dirty="0"/>
              <a:t>	- имеют родственников по прямой восходящей линии, родившихся или постоянно проживавших на территории РСФСР либо территории, относившейся к Российской империи или СССР, в пределах Государственной границы РФ;</a:t>
            </a:r>
          </a:p>
          <a:p>
            <a:pPr>
              <a:buNone/>
            </a:pPr>
            <a:r>
              <a:rPr lang="ru-RU" sz="2500" dirty="0"/>
              <a:t>	- имеют хотя бы одного родителя (усыновителя), являющегося гражданином РФ и проживающего в РФ;</a:t>
            </a:r>
          </a:p>
          <a:p>
            <a:pPr>
              <a:buNone/>
            </a:pPr>
            <a:r>
              <a:rPr lang="ru-RU" sz="2500" dirty="0"/>
              <a:t>	- имеют сына или дочь, являющихся гражданами РФ и проживающих в РФ;</a:t>
            </a:r>
          </a:p>
          <a:p>
            <a:pPr>
              <a:buNone/>
            </a:pPr>
            <a:r>
              <a:rPr lang="ru-RU" sz="2500" dirty="0"/>
              <a:t>	- состоят в браке с гражданином РФ, проживающим в РФ, и имеют общего ребенка, в том числе усыновленного (удочеренного);</a:t>
            </a:r>
          </a:p>
          <a:p>
            <a:pPr>
              <a:buNone/>
            </a:pPr>
            <a:r>
              <a:rPr lang="ru-RU" sz="2500" dirty="0"/>
              <a:t>	- успешно освоили в РФ имеющую государственную аккредитацию образовательную программу высшего образования по очной форме обучения и получили документ об образовании и о квалификации с отличием (ст. 16).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3300" dirty="0"/>
            </a:br>
            <a:r>
              <a:rPr lang="ru-RU" sz="3300" b="1" dirty="0"/>
              <a:t>Федеральный закон от 28.04.2023 № 138-ФЗ </a:t>
            </a:r>
            <a:br>
              <a:rPr lang="ru-RU" sz="3300" b="1" dirty="0"/>
            </a:br>
            <a:r>
              <a:rPr lang="ru-RU" sz="3300" b="1" dirty="0"/>
              <a:t>«О гражданстве Российской Федерации»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/>
              <a:t>	Прием в гражданство РФ в исключительном порядке</a:t>
            </a:r>
            <a:endParaRPr lang="ru-RU" dirty="0"/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ИГ и ЛБГ, достигшие возраста восемнадцати лет и обладающие дееспособностью, вправе подать заявление о приеме в гражданство РФ без учета требований, предусмотренных 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dirty="0" err="1"/>
              <a:t>пп</a:t>
            </a:r>
            <a:r>
              <a:rPr lang="ru-RU" dirty="0"/>
              <a:t>. 1 - 3 части 1 статьи 15 настоящего ФЗ, </a:t>
            </a:r>
          </a:p>
          <a:p>
            <a:pPr>
              <a:buNone/>
            </a:pPr>
            <a:r>
              <a:rPr lang="ru-RU" dirty="0"/>
              <a:t>	если указанные ИГ и ЛБГ:</a:t>
            </a:r>
          </a:p>
          <a:p>
            <a:pPr>
              <a:buNone/>
            </a:pPr>
            <a:r>
              <a:rPr lang="ru-RU" dirty="0"/>
              <a:t>	1) имеет особые заслуги перед РФ;</a:t>
            </a:r>
          </a:p>
          <a:p>
            <a:pPr>
              <a:buNone/>
            </a:pPr>
            <a:r>
              <a:rPr lang="ru-RU" dirty="0"/>
              <a:t>	2) ввиду своей профессии или квалификации либо </a:t>
            </a:r>
          </a:p>
          <a:p>
            <a:pPr>
              <a:buNone/>
            </a:pPr>
            <a:r>
              <a:rPr lang="ru-RU" dirty="0"/>
              <a:t>	по иным причинам представляет интерес для РФ </a:t>
            </a:r>
          </a:p>
          <a:p>
            <a:pPr>
              <a:buNone/>
            </a:pPr>
            <a:r>
              <a:rPr lang="ru-RU" dirty="0"/>
              <a:t>	(ст. 17).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ПРИСЯГА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	«Я (фамилия, имя, отчество (при наличии), добровольно и осознанно принимая гражданство Российской Федерации, торжественно клянусь:</a:t>
            </a:r>
          </a:p>
          <a:p>
            <a:pPr>
              <a:buNone/>
            </a:pPr>
            <a:r>
              <a:rPr lang="ru-RU" dirty="0"/>
              <a:t>	соблюдать Конституцию и законодательство Российской Федерации, права и свободы ее граждан;</a:t>
            </a:r>
          </a:p>
          <a:p>
            <a:pPr>
              <a:buNone/>
            </a:pPr>
            <a:r>
              <a:rPr lang="ru-RU" dirty="0"/>
              <a:t>	исполнять обязанности гражданина Российской Федерации на благо государства и общества;</a:t>
            </a:r>
          </a:p>
          <a:p>
            <a:pPr>
              <a:buNone/>
            </a:pPr>
            <a:r>
              <a:rPr lang="ru-RU" dirty="0"/>
              <a:t>	защищать свободу и независимость Российской Федерации;</a:t>
            </a:r>
          </a:p>
          <a:p>
            <a:pPr>
              <a:buNone/>
            </a:pPr>
            <a:r>
              <a:rPr lang="ru-RU" dirty="0"/>
              <a:t>	быть верным России, уважать ее культуру, историю и традиции».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b="1" dirty="0"/>
              <a:t>Федеральный закон от 28.04.2023 № 138-ФЗ </a:t>
            </a:r>
            <a:br>
              <a:rPr lang="ru-RU" sz="2000" b="1" dirty="0"/>
            </a:br>
            <a:r>
              <a:rPr lang="ru-RU" sz="2000" b="1" dirty="0"/>
              <a:t>«О гражданстве Российской Федерации»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/>
              <a:t>	Прекращение гражданства РФ вследствие совершения действий, создающих угрозу национальной безопасности РФ</a:t>
            </a:r>
            <a:endParaRPr lang="ru-RU" dirty="0"/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	1. Гражданство РФ прекращается по основанию, предусмотренному подпунктом "б" пункта 2 части 1 статьи 22 настоящего Федерального закона, если гражданин РФ, приобретший гражданство РФ в результате признания гражданином РФ на основании федерального конституционного закона, международного договора РФ или приема в гражданство РФ, совершил действия, создающие угрозу национальной безопасности РФ.</a:t>
            </a:r>
          </a:p>
          <a:p>
            <a:pPr>
              <a:buNone/>
            </a:pPr>
            <a:r>
              <a:rPr lang="ru-RU" dirty="0"/>
              <a:t>	2. Факт совершения действий, создающих угрозу национальной безопасности РФ, устанавливается органами федеральной службы безопасности, о чем выносится заключение. Порядок вынесения заключения и его форма определяются федеральным органом исполнительной власти в области обеспечения безопасности.</a:t>
            </a:r>
          </a:p>
          <a:p>
            <a:pPr>
              <a:buNone/>
            </a:pPr>
            <a:r>
              <a:rPr lang="ru-RU" dirty="0"/>
              <a:t>	3. Гражданство РФ прекращается по основанию, предусмотренному подпунктом "б" пункта 2 части 1 статьи 22 настоящего Федерального закона, независимо от времени совершения действий, создающих угрозу национальной безопасности РФ, и даты выявления факта </a:t>
            </a:r>
          </a:p>
          <a:p>
            <a:pPr>
              <a:buNone/>
            </a:pPr>
            <a:r>
              <a:rPr lang="ru-RU" dirty="0"/>
              <a:t>	совершения таких действий (ст. 26).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449</Words>
  <Application>Microsoft Office PowerPoint</Application>
  <PresentationFormat>Экран (4:3)</PresentationFormat>
  <Paragraphs>274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1" baseType="lpstr">
      <vt:lpstr>Arial</vt:lpstr>
      <vt:lpstr>Calibri</vt:lpstr>
      <vt:lpstr>Тема Office</vt:lpstr>
      <vt:lpstr>Миграционное законодательство РФ</vt:lpstr>
      <vt:lpstr>Правовые основы </vt:lpstr>
      <vt:lpstr>Правовые основы  </vt:lpstr>
      <vt:lpstr>Миграционная карта</vt:lpstr>
      <vt:lpstr>ч. 2 ст. 18.8 КоАП РФ</vt:lpstr>
      <vt:lpstr>ч. 1.1. ст. 18.8 КоАП РФ</vt:lpstr>
      <vt:lpstr>ст. 5 Закона от 25.07.2002 № 115-ФЗ </vt:lpstr>
      <vt:lpstr>ч. 1.1. ст. 18.8 КоАП РФ</vt:lpstr>
      <vt:lpstr>Категории ИГ, законно находящихся на территории РФ (ст. 2 ФЗ от 25.07.2002 г. № 115-ФЗ):</vt:lpstr>
      <vt:lpstr>Регистрация по месту пребывания </vt:lpstr>
      <vt:lpstr>ч. 4 ст. 18.9 КоАП РФ</vt:lpstr>
      <vt:lpstr>  Административная ответственность  в виде штрафа в размере от 2 000 до 5 000 руб.  с выдворением за пределы РФ или без такового предусмотрена  за нарушение ИГ режима пребывания (проживания) в РФ,  которое выразилось, в частности, в следующем  (ч. 1, 2, 3 ст. 18.8 КоАП РФ): </vt:lpstr>
      <vt:lpstr>  Административная ответственность  в виде штрафа в размере от 2 000 до 5 000 руб.  с выдворением за пределы РФ предусмотрена (при отсутствии признаков уголовно наказуемого деяния) за нарушение ИГ в том числе режима пребывания (проживания) в РФ, выразившееся в следующем (ч. 1.1, 3.1 ст. 18.8 КоАП РФ): </vt:lpstr>
      <vt:lpstr>  Уголовная ответственность  за фиктивную регистрацию, постановку на учет ИГ в РФ </vt:lpstr>
      <vt:lpstr> ст. 9 Федерального закона от 25.07.1998 № 128-ФЗ  «О государственной дактилоскопической регистрации в РФ" </vt:lpstr>
      <vt:lpstr>ПРИВЛЕЧЕНИЕ К ТРУДУ ИНОСТРАННОГО РАБОТНИКА</vt:lpstr>
      <vt:lpstr>ОТВЕТСТВЕННОСТЬ РАБОТОДАТЕЛЯ</vt:lpstr>
      <vt:lpstr>ОТВЕТСТВЕННОСТЬ РАБОТОДАТЕЛЯ</vt:lpstr>
      <vt:lpstr>РВП и ВНЖ</vt:lpstr>
      <vt:lpstr>ст. 8 Закона от 25.07.2002 N 115-ФЗ</vt:lpstr>
      <vt:lpstr>ст. 6 Закона от 25.07.2002 N 115-ФЗ</vt:lpstr>
      <vt:lpstr>ст. 7 Закона от 25.07.2002 N 115-ФЗ</vt:lpstr>
      <vt:lpstr>ст. 7 Закона от 25.07.2002 N 115-ФЗ</vt:lpstr>
      <vt:lpstr> Запрет на въезд в РФ  (ст. ст. 26, 27 Закона от 15.08.1996 N 114-ФЗ;  Перечень, утв. Постановлением Правительства РФ от 14.01.2015 N 12) </vt:lpstr>
      <vt:lpstr>   Решение о нежелательности пребывания (проживания) ИГ или ЛБГ в РФ  (ст. 25.10 Закона от 15.08.1996 № 114-ФЗ;  ст. 31 Закона от 25.07.2002 № 115-ФЗ4; Порядок принятия, утв. Постановлением Правительства РФ  от 05.05.2018 N 551) </vt:lpstr>
      <vt:lpstr> Депортация  (ст. ст. 25.10, 31 Закона от 15.08.1996 N 114-ФЗ;  Порядок, утв. Приказ МВД России от 24.04.2020 N 239) </vt:lpstr>
      <vt:lpstr>Конституционный Суд РФ от 06.10.2022 N 41-П "По делу о проверке конституционности подпункта 12 части первой статьи 27 Федерального закона "О порядке выезда из Российской Федерации и въезда в Российскую Федерацию" в связи с жалобой гражданина Республики Сербия М.М. Джурджевича" постановил:</vt:lpstr>
      <vt:lpstr>ГРАЖДАНСТВО РФ</vt:lpstr>
      <vt:lpstr>ГРАЖДАНСТВО РФ</vt:lpstr>
      <vt:lpstr>ст. 19.8.3 КоАП РФ</vt:lpstr>
      <vt:lpstr>ст. 330.2 УК РФ</vt:lpstr>
      <vt:lpstr>ГРАЖДАНСТВО РФ</vt:lpstr>
      <vt:lpstr>ГРАЖДАНСТВО РФ</vt:lpstr>
      <vt:lpstr>ГРАЖДАНСТВО РФ</vt:lpstr>
      <vt:lpstr>ГРАЖДАНСТВО РФ</vt:lpstr>
      <vt:lpstr> Федеральный закон от 28.04.2023 № 138-ФЗ  «О гражданстве Российской Федерации» </vt:lpstr>
      <vt:lpstr>ПРИСЯГА</vt:lpstr>
      <vt:lpstr>Федеральный закон от 28.04.2023 № 138-ФЗ  «О гражданстве Российской Федерации»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Миграционное законодательство РФ</dc:title>
  <dc:creator>Греков</dc:creator>
  <cp:lastModifiedBy>user</cp:lastModifiedBy>
  <cp:revision>57</cp:revision>
  <dcterms:created xsi:type="dcterms:W3CDTF">2023-10-15T06:07:01Z</dcterms:created>
  <dcterms:modified xsi:type="dcterms:W3CDTF">2024-05-21T06:01:45Z</dcterms:modified>
</cp:coreProperties>
</file>